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110"/>
  </p:notesMasterIdLst>
  <p:sldIdLst>
    <p:sldId id="256" r:id="rId2"/>
    <p:sldId id="305" r:id="rId3"/>
    <p:sldId id="306" r:id="rId4"/>
    <p:sldId id="307" r:id="rId5"/>
    <p:sldId id="308" r:id="rId6"/>
    <p:sldId id="322" r:id="rId7"/>
    <p:sldId id="261" r:id="rId8"/>
    <p:sldId id="262" r:id="rId9"/>
    <p:sldId id="263" r:id="rId10"/>
    <p:sldId id="331" r:id="rId11"/>
    <p:sldId id="338" r:id="rId12"/>
    <p:sldId id="340" r:id="rId13"/>
    <p:sldId id="339" r:id="rId14"/>
    <p:sldId id="323" r:id="rId15"/>
    <p:sldId id="265" r:id="rId16"/>
    <p:sldId id="267" r:id="rId17"/>
    <p:sldId id="268" r:id="rId18"/>
    <p:sldId id="269" r:id="rId19"/>
    <p:sldId id="270" r:id="rId20"/>
    <p:sldId id="332" r:id="rId21"/>
    <p:sldId id="333" r:id="rId22"/>
    <p:sldId id="334" r:id="rId23"/>
    <p:sldId id="335" r:id="rId24"/>
    <p:sldId id="336" r:id="rId25"/>
    <p:sldId id="337" r:id="rId26"/>
    <p:sldId id="324" r:id="rId27"/>
    <p:sldId id="325" r:id="rId28"/>
    <p:sldId id="326" r:id="rId29"/>
    <p:sldId id="328" r:id="rId30"/>
    <p:sldId id="329" r:id="rId31"/>
    <p:sldId id="330" r:id="rId32"/>
    <p:sldId id="390" r:id="rId33"/>
    <p:sldId id="392" r:id="rId34"/>
    <p:sldId id="264" r:id="rId35"/>
    <p:sldId id="272" r:id="rId36"/>
    <p:sldId id="273" r:id="rId37"/>
    <p:sldId id="271" r:id="rId38"/>
    <p:sldId id="274" r:id="rId39"/>
    <p:sldId id="276" r:id="rId40"/>
    <p:sldId id="277" r:id="rId41"/>
    <p:sldId id="278" r:id="rId42"/>
    <p:sldId id="279" r:id="rId43"/>
    <p:sldId id="280" r:id="rId44"/>
    <p:sldId id="281" r:id="rId45"/>
    <p:sldId id="282" r:id="rId46"/>
    <p:sldId id="283" r:id="rId47"/>
    <p:sldId id="287" r:id="rId48"/>
    <p:sldId id="295" r:id="rId49"/>
    <p:sldId id="296" r:id="rId50"/>
    <p:sldId id="297" r:id="rId51"/>
    <p:sldId id="298" r:id="rId52"/>
    <p:sldId id="299" r:id="rId53"/>
    <p:sldId id="300" r:id="rId54"/>
    <p:sldId id="301" r:id="rId55"/>
    <p:sldId id="302" r:id="rId56"/>
    <p:sldId id="303" r:id="rId57"/>
    <p:sldId id="304" r:id="rId58"/>
    <p:sldId id="341" r:id="rId59"/>
    <p:sldId id="342" r:id="rId60"/>
    <p:sldId id="343" r:id="rId61"/>
    <p:sldId id="312" r:id="rId62"/>
    <p:sldId id="313" r:id="rId63"/>
    <p:sldId id="314" r:id="rId64"/>
    <p:sldId id="315" r:id="rId65"/>
    <p:sldId id="316" r:id="rId66"/>
    <p:sldId id="317" r:id="rId67"/>
    <p:sldId id="318" r:id="rId68"/>
    <p:sldId id="370" r:id="rId69"/>
    <p:sldId id="371" r:id="rId70"/>
    <p:sldId id="310" r:id="rId71"/>
    <p:sldId id="311" r:id="rId72"/>
    <p:sldId id="319" r:id="rId73"/>
    <p:sldId id="357" r:id="rId74"/>
    <p:sldId id="358" r:id="rId75"/>
    <p:sldId id="359" r:id="rId76"/>
    <p:sldId id="361" r:id="rId77"/>
    <p:sldId id="362" r:id="rId78"/>
    <p:sldId id="363" r:id="rId79"/>
    <p:sldId id="372" r:id="rId80"/>
    <p:sldId id="373" r:id="rId81"/>
    <p:sldId id="374" r:id="rId82"/>
    <p:sldId id="364" r:id="rId83"/>
    <p:sldId id="365" r:id="rId84"/>
    <p:sldId id="366" r:id="rId85"/>
    <p:sldId id="367" r:id="rId86"/>
    <p:sldId id="368" r:id="rId87"/>
    <p:sldId id="375" r:id="rId88"/>
    <p:sldId id="376" r:id="rId89"/>
    <p:sldId id="377" r:id="rId90"/>
    <p:sldId id="378" r:id="rId91"/>
    <p:sldId id="379" r:id="rId92"/>
    <p:sldId id="351" r:id="rId93"/>
    <p:sldId id="352" r:id="rId94"/>
    <p:sldId id="353" r:id="rId95"/>
    <p:sldId id="354" r:id="rId96"/>
    <p:sldId id="355" r:id="rId97"/>
    <p:sldId id="356" r:id="rId98"/>
    <p:sldId id="380" r:id="rId99"/>
    <p:sldId id="381" r:id="rId100"/>
    <p:sldId id="382" r:id="rId101"/>
    <p:sldId id="383" r:id="rId102"/>
    <p:sldId id="384" r:id="rId103"/>
    <p:sldId id="385" r:id="rId104"/>
    <p:sldId id="386" r:id="rId105"/>
    <p:sldId id="387" r:id="rId106"/>
    <p:sldId id="388" r:id="rId107"/>
    <p:sldId id="389" r:id="rId108"/>
    <p:sldId id="369"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68" d="100"/>
          <a:sy n="68" d="100"/>
        </p:scale>
        <p:origin x="6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D22F8-9056-46C6-881C-3688EA3FEEA4}" type="datetimeFigureOut">
              <a:rPr lang="zh-TW" altLang="en-US" smtClean="0"/>
              <a:t>2022/2/22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62C3E-2A9B-43D1-85BB-FE5EE34189BF}" type="slidenum">
              <a:rPr lang="zh-TW" altLang="en-US" smtClean="0"/>
              <a:t>‹#›</a:t>
            </a:fld>
            <a:endParaRPr lang="zh-TW" altLang="en-US"/>
          </a:p>
        </p:txBody>
      </p:sp>
    </p:spTree>
    <p:extLst>
      <p:ext uri="{BB962C8B-B14F-4D97-AF65-F5344CB8AC3E}">
        <p14:creationId xmlns:p14="http://schemas.microsoft.com/office/powerpoint/2010/main" val="32982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62DD13B-1C78-46BD-8722-6E347058FE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205EFF26-5BC3-41D6-896A-2E047D016E3C}" type="slidenum">
              <a:rPr kumimoji="0" lang="zh-TW" altLang="en-US" smtClean="0"/>
              <a:pPr/>
              <a:t>76</a:t>
            </a:fld>
            <a:endParaRPr kumimoji="0" lang="en-US" altLang="zh-TW"/>
          </a:p>
        </p:txBody>
      </p:sp>
      <p:sp>
        <p:nvSpPr>
          <p:cNvPr id="116739" name="Rectangle 2">
            <a:extLst>
              <a:ext uri="{FF2B5EF4-FFF2-40B4-BE49-F238E27FC236}">
                <a16:creationId xmlns:a16="http://schemas.microsoft.com/office/drawing/2014/main" id="{603FB6E0-C6CA-4B3A-A00F-0DFD403CCCDC}"/>
              </a:ext>
            </a:extLst>
          </p:cNvPr>
          <p:cNvSpPr>
            <a:spLocks noGrp="1" noRot="1" noChangeAspect="1" noChangeArrowheads="1" noTextEdit="1"/>
          </p:cNvSpPr>
          <p:nvPr>
            <p:ph type="sldImg"/>
          </p:nvPr>
        </p:nvSpPr>
        <p:spPr bwMode="auto">
          <a:xfrm>
            <a:off x="90488" y="744538"/>
            <a:ext cx="6624637" cy="3727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40" name="Rectangle 3">
            <a:extLst>
              <a:ext uri="{FF2B5EF4-FFF2-40B4-BE49-F238E27FC236}">
                <a16:creationId xmlns:a16="http://schemas.microsoft.com/office/drawing/2014/main" id="{D9A65592-F18A-4E2C-B745-92A1AF45FC36}"/>
              </a:ext>
            </a:extLst>
          </p:cNvPr>
          <p:cNvSpPr>
            <a:spLocks noGrp="1" noChangeArrowheads="1"/>
          </p:cNvSpPr>
          <p:nvPr>
            <p:ph type="body" idx="1"/>
          </p:nvPr>
        </p:nvSpPr>
        <p:spPr bwMode="auto">
          <a:xfrm>
            <a:off x="681038" y="4721225"/>
            <a:ext cx="5443537" cy="4473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CDF21161-45BA-459B-B025-036887FB80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D4326EC3-E863-418B-9B17-4CCFA5248E5B}" type="slidenum">
              <a:rPr kumimoji="0" lang="zh-TW" altLang="en-US" smtClean="0"/>
              <a:pPr/>
              <a:t>84</a:t>
            </a:fld>
            <a:endParaRPr kumimoji="0" lang="en-US" altLang="zh-TW"/>
          </a:p>
        </p:txBody>
      </p:sp>
      <p:sp>
        <p:nvSpPr>
          <p:cNvPr id="125955" name="Rectangle 2">
            <a:extLst>
              <a:ext uri="{FF2B5EF4-FFF2-40B4-BE49-F238E27FC236}">
                <a16:creationId xmlns:a16="http://schemas.microsoft.com/office/drawing/2014/main" id="{F0848AEC-2B98-4BD1-9316-9C733A77F054}"/>
              </a:ext>
            </a:extLst>
          </p:cNvPr>
          <p:cNvSpPr>
            <a:spLocks noGrp="1" noRot="1" noChangeAspect="1" noChangeArrowheads="1" noTextEdit="1"/>
          </p:cNvSpPr>
          <p:nvPr>
            <p:ph type="sldImg"/>
          </p:nvPr>
        </p:nvSpPr>
        <p:spPr bwMode="auto">
          <a:xfrm>
            <a:off x="90488" y="744538"/>
            <a:ext cx="6624637" cy="3727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6" name="Rectangle 3">
            <a:extLst>
              <a:ext uri="{FF2B5EF4-FFF2-40B4-BE49-F238E27FC236}">
                <a16:creationId xmlns:a16="http://schemas.microsoft.com/office/drawing/2014/main" id="{7B2C3F24-4E9A-4761-A938-9E30F05E207E}"/>
              </a:ext>
            </a:extLst>
          </p:cNvPr>
          <p:cNvSpPr>
            <a:spLocks noGrp="1" noChangeArrowheads="1"/>
          </p:cNvSpPr>
          <p:nvPr>
            <p:ph type="body" idx="1"/>
          </p:nvPr>
        </p:nvSpPr>
        <p:spPr bwMode="auto">
          <a:xfrm>
            <a:off x="681038" y="4721225"/>
            <a:ext cx="5443537" cy="4473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TW" altLang="en-US"/>
              <a:t>“</a:t>
            </a:r>
            <a:r>
              <a:rPr lang="en-US" altLang="zh-TW"/>
              <a:t>ls” stands for list. </a:t>
            </a:r>
          </a:p>
          <a:p>
            <a:pPr eaLnBrk="1" hangingPunct="1">
              <a:spcBef>
                <a:spcPct val="0"/>
              </a:spcBef>
            </a:pPr>
            <a:r>
              <a:rPr lang="en-US" altLang="zh-TW"/>
              <a:t>Pwd stands for present working directory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FBD02905-5342-403C-B293-45EBDBB0AC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FBBC1C27-910D-42BC-A788-4EC16C0220DA}" type="slidenum">
              <a:rPr kumimoji="0" lang="zh-TW" altLang="en-US" smtClean="0"/>
              <a:pPr/>
              <a:t>85</a:t>
            </a:fld>
            <a:endParaRPr kumimoji="0" lang="en-US" altLang="zh-TW"/>
          </a:p>
        </p:txBody>
      </p:sp>
      <p:sp>
        <p:nvSpPr>
          <p:cNvPr id="128003" name="Rectangle 2">
            <a:extLst>
              <a:ext uri="{FF2B5EF4-FFF2-40B4-BE49-F238E27FC236}">
                <a16:creationId xmlns:a16="http://schemas.microsoft.com/office/drawing/2014/main" id="{95B676A5-F3ED-42AF-B280-D851EE718EBC}"/>
              </a:ext>
            </a:extLst>
          </p:cNvPr>
          <p:cNvSpPr>
            <a:spLocks noGrp="1" noRot="1" noChangeAspect="1" noChangeArrowheads="1" noTextEdit="1"/>
          </p:cNvSpPr>
          <p:nvPr>
            <p:ph type="sldImg"/>
          </p:nvPr>
        </p:nvSpPr>
        <p:spPr bwMode="auto">
          <a:xfrm>
            <a:off x="90488" y="744538"/>
            <a:ext cx="6624637" cy="3727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a:extLst>
              <a:ext uri="{FF2B5EF4-FFF2-40B4-BE49-F238E27FC236}">
                <a16:creationId xmlns:a16="http://schemas.microsoft.com/office/drawing/2014/main" id="{55780EFF-6C71-4EA6-951F-6A7F4628839F}"/>
              </a:ext>
            </a:extLst>
          </p:cNvPr>
          <p:cNvSpPr>
            <a:spLocks noGrp="1" noChangeArrowheads="1"/>
          </p:cNvSpPr>
          <p:nvPr>
            <p:ph type="body" idx="1"/>
          </p:nvPr>
        </p:nvSpPr>
        <p:spPr bwMode="auto">
          <a:xfrm>
            <a:off x="681038" y="4721225"/>
            <a:ext cx="5443537" cy="4473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TW" altLang="en-US"/>
              <a:t>“</a:t>
            </a:r>
            <a:r>
              <a:rPr lang="en-US" altLang="zh-TW"/>
              <a:t>su” means switch user. When you have several user account on one machine.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8076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678374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591266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63434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7504221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68803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85397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98290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9838266" cy="1320800"/>
          </a:xfrm>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a:xfrm>
            <a:off x="677334" y="1474789"/>
            <a:ext cx="9838266" cy="5017451"/>
          </a:xfrm>
        </p:spPr>
        <p:txBody>
          <a:bodyPr/>
          <a:lstStyle>
            <a:lvl1pPr>
              <a:defRPr sz="2400">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vl3pPr>
              <a:defRPr sz="20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Tree>
    <p:extLst>
      <p:ext uri="{BB962C8B-B14F-4D97-AF65-F5344CB8AC3E}">
        <p14:creationId xmlns:p14="http://schemas.microsoft.com/office/powerpoint/2010/main" val="204670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7730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20683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62908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47102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5676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7782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509A250-FF31-4206-8172-F9D3106AACB1}" type="datetimeFigureOut">
              <a:rPr lang="en-US" smtClean="0"/>
              <a:t>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0710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509A250-FF31-4206-8172-F9D3106AACB1}" type="datetimeFigureOut">
              <a:rPr lang="en-US" smtClean="0"/>
              <a:t>2/22/2022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135470205"/>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zh.wikipedia.org/wiki/%E8%BB%9F%E9%AB%94%E5%8D%B3%E6%9C%8D%E5%8B%99" TargetMode="External"/><Relationship Id="rId2" Type="http://schemas.openxmlformats.org/officeDocument/2006/relationships/hyperlink" Target="https://zh.wikipedia.org/wiki/%E9%9B%B2%E7%AB%AF%E9%81%8B%E7%AE%97#cite_note-nist-12" TargetMode="External"/><Relationship Id="rId1" Type="http://schemas.openxmlformats.org/officeDocument/2006/relationships/slideLayout" Target="../slideLayouts/slideLayout2.xml"/><Relationship Id="rId6" Type="http://schemas.openxmlformats.org/officeDocument/2006/relationships/hyperlink" Target="https://zh.wikipedia.org/wiki/%E5%9F%BA%E7%A4%8E%E8%A8%AD%E6%96%BD%E5%8D%B3%E6%9C%8D%E5%8B%99" TargetMode="External"/><Relationship Id="rId5" Type="http://schemas.openxmlformats.org/officeDocument/2006/relationships/hyperlink" Target="https://zh.wikipedia.org/wiki/%E5%B9%B3%E5%8F%B0%E5%8D%B3%E6%9C%8D%E5%8A%A1" TargetMode="External"/><Relationship Id="rId4" Type="http://schemas.openxmlformats.org/officeDocument/2006/relationships/hyperlink" Target="https://zh.wikipedia.org/wiki/Adobe_Creative_Cloud"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bitcoin.org/bitcoin.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free.nchc.org.tw/ubuntu-cd/bionic/" TargetMode="External"/><Relationship Id="rId2" Type="http://schemas.openxmlformats.org/officeDocument/2006/relationships/hyperlink" Target="https://www.virtualbox.or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zh.wikipedia.org/wiki/%E7%B1%BBUnix%E7%B3%BB%E7%BB%9F" TargetMode="External"/><Relationship Id="rId2" Type="http://schemas.openxmlformats.org/officeDocument/2006/relationships/hyperlink" Target="https://zh.wikipedia.org/wiki/Linux"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54955" y="1447800"/>
            <a:ext cx="10477602" cy="3329581"/>
          </a:xfrm>
        </p:spPr>
        <p:txBody>
          <a:bodyPr/>
          <a:lstStyle/>
          <a:p>
            <a:pPr algn="l"/>
            <a:r>
              <a:rPr lang="en-US" altLang="zh-TW" dirty="0"/>
              <a:t>Introduction to  </a:t>
            </a:r>
            <a:br>
              <a:rPr lang="en-US" altLang="zh-TW" dirty="0"/>
            </a:br>
            <a:r>
              <a:rPr lang="en-US" altLang="zh-TW" dirty="0"/>
              <a:t>Parallel Computing (I)</a:t>
            </a:r>
            <a:br>
              <a:rPr lang="en-US" altLang="zh-TW" dirty="0"/>
            </a:br>
            <a:endParaRPr lang="zh-TW" altLang="en-US" dirty="0"/>
          </a:p>
        </p:txBody>
      </p:sp>
      <p:sp>
        <p:nvSpPr>
          <p:cNvPr id="3" name="副標題 2"/>
          <p:cNvSpPr>
            <a:spLocks noGrp="1"/>
          </p:cNvSpPr>
          <p:nvPr>
            <p:ph type="subTitle" idx="1"/>
          </p:nvPr>
        </p:nvSpPr>
        <p:spPr>
          <a:xfrm>
            <a:off x="1280932" y="4687677"/>
            <a:ext cx="9144000" cy="1655762"/>
          </a:xfrm>
        </p:spPr>
        <p:txBody>
          <a:bodyPr>
            <a:normAutofit/>
          </a:bodyPr>
          <a:lstStyle/>
          <a:p>
            <a:pPr algn="l"/>
            <a:r>
              <a:rPr lang="en-US" altLang="zh-TW" sz="3200" dirty="0"/>
              <a:t>Cheng-Hung Lin</a:t>
            </a:r>
            <a:endParaRPr lang="zh-TW" altLang="en-US" sz="3200" dirty="0"/>
          </a:p>
        </p:txBody>
      </p:sp>
    </p:spTree>
    <p:extLst>
      <p:ext uri="{BB962C8B-B14F-4D97-AF65-F5344CB8AC3E}">
        <p14:creationId xmlns:p14="http://schemas.microsoft.com/office/powerpoint/2010/main" val="271267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2A3BFE-C325-4FC4-A8BC-50F7B98E52CC}"/>
              </a:ext>
            </a:extLst>
          </p:cNvPr>
          <p:cNvSpPr>
            <a:spLocks noGrp="1"/>
          </p:cNvSpPr>
          <p:nvPr>
            <p:ph type="title"/>
          </p:nvPr>
        </p:nvSpPr>
        <p:spPr/>
        <p:txBody>
          <a:bodyPr/>
          <a:lstStyle/>
          <a:p>
            <a:r>
              <a:rPr lang="zh-TW" altLang="en-US" dirty="0"/>
              <a:t>平行計算（</a:t>
            </a:r>
            <a:r>
              <a:rPr lang="en-US" altLang="zh-TW" dirty="0"/>
              <a:t>Parallel Computing</a:t>
            </a:r>
            <a:r>
              <a:rPr lang="zh-TW" altLang="en-US" dirty="0"/>
              <a:t>）</a:t>
            </a:r>
          </a:p>
        </p:txBody>
      </p:sp>
      <p:sp>
        <p:nvSpPr>
          <p:cNvPr id="3" name="內容版面配置區 2">
            <a:extLst>
              <a:ext uri="{FF2B5EF4-FFF2-40B4-BE49-F238E27FC236}">
                <a16:creationId xmlns:a16="http://schemas.microsoft.com/office/drawing/2014/main" id="{619DDAF5-A4E7-4E03-8808-215F3B615453}"/>
              </a:ext>
            </a:extLst>
          </p:cNvPr>
          <p:cNvSpPr>
            <a:spLocks noGrp="1"/>
          </p:cNvSpPr>
          <p:nvPr>
            <p:ph idx="1"/>
          </p:nvPr>
        </p:nvSpPr>
        <p:spPr>
          <a:xfrm>
            <a:off x="677333" y="1446508"/>
            <a:ext cx="11036599" cy="5017451"/>
          </a:xfrm>
        </p:spPr>
        <p:txBody>
          <a:bodyPr>
            <a:normAutofit/>
          </a:bodyPr>
          <a:lstStyle/>
          <a:p>
            <a:r>
              <a:rPr lang="zh-TW" altLang="en-US" dirty="0"/>
              <a:t>平行計算可以劃分成</a:t>
            </a:r>
            <a:r>
              <a:rPr lang="zh-TW" altLang="en-US" dirty="0">
                <a:solidFill>
                  <a:srgbClr val="FFFF00"/>
                </a:solidFill>
              </a:rPr>
              <a:t>時間並行</a:t>
            </a:r>
            <a:r>
              <a:rPr lang="en-US" altLang="zh-TW" dirty="0">
                <a:solidFill>
                  <a:srgbClr val="FFFF00"/>
                </a:solidFill>
              </a:rPr>
              <a:t>(temporal parallelism)</a:t>
            </a:r>
            <a:r>
              <a:rPr lang="zh-TW" altLang="en-US" dirty="0"/>
              <a:t>和</a:t>
            </a:r>
            <a:r>
              <a:rPr lang="zh-TW" altLang="en-US" dirty="0">
                <a:solidFill>
                  <a:srgbClr val="FFFF00"/>
                </a:solidFill>
              </a:rPr>
              <a:t>空間並行</a:t>
            </a:r>
            <a:r>
              <a:rPr lang="en-US" altLang="zh-TW" dirty="0">
                <a:solidFill>
                  <a:srgbClr val="FFFF00"/>
                </a:solidFill>
              </a:rPr>
              <a:t>(spatial parallelism)</a:t>
            </a:r>
            <a:r>
              <a:rPr lang="zh-TW" altLang="en-US" dirty="0"/>
              <a:t>。</a:t>
            </a:r>
            <a:endParaRPr lang="en-US" altLang="zh-TW" dirty="0"/>
          </a:p>
          <a:p>
            <a:pPr lvl="1"/>
            <a:r>
              <a:rPr lang="zh-TW" altLang="en-US" dirty="0"/>
              <a:t>時間並行即流水線</a:t>
            </a:r>
            <a:r>
              <a:rPr lang="en-US" altLang="zh-TW" dirty="0"/>
              <a:t>(pipelining)</a:t>
            </a:r>
            <a:r>
              <a:rPr lang="zh-TW" altLang="en-US" dirty="0"/>
              <a:t>技術，將任務非解成子任務的級聯</a:t>
            </a:r>
            <a:r>
              <a:rPr lang="en-US" altLang="zh-TW" dirty="0"/>
              <a:t>(cascade)</a:t>
            </a:r>
            <a:r>
              <a:rPr lang="zh-TW" altLang="en-US" dirty="0"/>
              <a:t>，可以實現在單一處理器。</a:t>
            </a:r>
            <a:endParaRPr lang="en-US" altLang="zh-TW" dirty="0"/>
          </a:p>
          <a:p>
            <a:pPr lvl="1"/>
            <a:r>
              <a:rPr lang="zh-TW" altLang="en-US" dirty="0"/>
              <a:t>空間並行性是指多個處理單元同時執行任務。。</a:t>
            </a:r>
            <a:endParaRPr lang="en-US" altLang="zh-TW" dirty="0"/>
          </a:p>
        </p:txBody>
      </p:sp>
      <p:pic>
        <p:nvPicPr>
          <p:cNvPr id="4" name="圖片 3">
            <a:extLst>
              <a:ext uri="{FF2B5EF4-FFF2-40B4-BE49-F238E27FC236}">
                <a16:creationId xmlns:a16="http://schemas.microsoft.com/office/drawing/2014/main" id="{BE6E550B-3DAF-4AD5-B0AE-D136A270B3B5}"/>
              </a:ext>
            </a:extLst>
          </p:cNvPr>
          <p:cNvPicPr>
            <a:picLocks noChangeAspect="1"/>
          </p:cNvPicPr>
          <p:nvPr/>
        </p:nvPicPr>
        <p:blipFill>
          <a:blip r:embed="rId2"/>
          <a:stretch>
            <a:fillRect/>
          </a:stretch>
        </p:blipFill>
        <p:spPr>
          <a:xfrm>
            <a:off x="1300292" y="3714994"/>
            <a:ext cx="4180485" cy="2606352"/>
          </a:xfrm>
          <a:prstGeom prst="rect">
            <a:avLst/>
          </a:prstGeom>
        </p:spPr>
      </p:pic>
      <p:pic>
        <p:nvPicPr>
          <p:cNvPr id="5" name="圖片 4">
            <a:extLst>
              <a:ext uri="{FF2B5EF4-FFF2-40B4-BE49-F238E27FC236}">
                <a16:creationId xmlns:a16="http://schemas.microsoft.com/office/drawing/2014/main" id="{E6879800-CBD8-4F42-A030-67DBA2023740}"/>
              </a:ext>
            </a:extLst>
          </p:cNvPr>
          <p:cNvPicPr>
            <a:picLocks noChangeAspect="1"/>
          </p:cNvPicPr>
          <p:nvPr/>
        </p:nvPicPr>
        <p:blipFill>
          <a:blip r:embed="rId3"/>
          <a:stretch>
            <a:fillRect/>
          </a:stretch>
        </p:blipFill>
        <p:spPr>
          <a:xfrm>
            <a:off x="6301514" y="3714994"/>
            <a:ext cx="4591680" cy="2650344"/>
          </a:xfrm>
          <a:prstGeom prst="rect">
            <a:avLst/>
          </a:prstGeom>
        </p:spPr>
      </p:pic>
      <p:sp>
        <p:nvSpPr>
          <p:cNvPr id="6" name="矩形 5">
            <a:extLst>
              <a:ext uri="{FF2B5EF4-FFF2-40B4-BE49-F238E27FC236}">
                <a16:creationId xmlns:a16="http://schemas.microsoft.com/office/drawing/2014/main" id="{3DA1C2BD-73DD-4BA1-85DA-77C08872939F}"/>
              </a:ext>
            </a:extLst>
          </p:cNvPr>
          <p:cNvSpPr/>
          <p:nvPr/>
        </p:nvSpPr>
        <p:spPr>
          <a:xfrm>
            <a:off x="2836536" y="6368096"/>
            <a:ext cx="1107996" cy="369332"/>
          </a:xfrm>
          <a:prstGeom prst="rect">
            <a:avLst/>
          </a:prstGeom>
        </p:spPr>
        <p:txBody>
          <a:bodyPr wrap="none">
            <a:spAutoFit/>
          </a:bodyPr>
          <a:lstStyle/>
          <a:p>
            <a:r>
              <a:rPr lang="zh-TW" altLang="en-US" dirty="0"/>
              <a:t>時間並行</a:t>
            </a:r>
          </a:p>
        </p:txBody>
      </p:sp>
      <p:sp>
        <p:nvSpPr>
          <p:cNvPr id="7" name="矩形 6">
            <a:extLst>
              <a:ext uri="{FF2B5EF4-FFF2-40B4-BE49-F238E27FC236}">
                <a16:creationId xmlns:a16="http://schemas.microsoft.com/office/drawing/2014/main" id="{FEEBE506-0C87-49B8-9B57-788FD80C88A9}"/>
              </a:ext>
            </a:extLst>
          </p:cNvPr>
          <p:cNvSpPr/>
          <p:nvPr/>
        </p:nvSpPr>
        <p:spPr>
          <a:xfrm>
            <a:off x="8452982" y="6416028"/>
            <a:ext cx="1107996" cy="369332"/>
          </a:xfrm>
          <a:prstGeom prst="rect">
            <a:avLst/>
          </a:prstGeom>
        </p:spPr>
        <p:txBody>
          <a:bodyPr wrap="none">
            <a:spAutoFit/>
          </a:bodyPr>
          <a:lstStyle/>
          <a:p>
            <a:r>
              <a:rPr lang="zh-TW" altLang="en-US" dirty="0"/>
              <a:t>空間並行</a:t>
            </a:r>
          </a:p>
        </p:txBody>
      </p:sp>
    </p:spTree>
    <p:extLst>
      <p:ext uri="{BB962C8B-B14F-4D97-AF65-F5344CB8AC3E}">
        <p14:creationId xmlns:p14="http://schemas.microsoft.com/office/powerpoint/2010/main" val="2304340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1BFDBC-557A-4FD3-8554-7041346EA4A3}"/>
              </a:ext>
            </a:extLst>
          </p:cNvPr>
          <p:cNvSpPr>
            <a:spLocks noGrp="1"/>
          </p:cNvSpPr>
          <p:nvPr>
            <p:ph type="title"/>
          </p:nvPr>
        </p:nvSpPr>
        <p:spPr/>
        <p:txBody>
          <a:bodyPr/>
          <a:lstStyle/>
          <a:p>
            <a:endParaRPr lang="zh-TW" altLang="en-US"/>
          </a:p>
        </p:txBody>
      </p:sp>
      <p:sp>
        <p:nvSpPr>
          <p:cNvPr id="143362" name="內容版面配置區 2">
            <a:extLst>
              <a:ext uri="{FF2B5EF4-FFF2-40B4-BE49-F238E27FC236}">
                <a16:creationId xmlns:a16="http://schemas.microsoft.com/office/drawing/2014/main" id="{A97363E4-D143-4820-BB12-9D0A3D8D9A3B}"/>
              </a:ext>
            </a:extLst>
          </p:cNvPr>
          <p:cNvSpPr>
            <a:spLocks noGrp="1" noChangeArrowheads="1"/>
          </p:cNvSpPr>
          <p:nvPr>
            <p:ph idx="1"/>
          </p:nvPr>
        </p:nvSpPr>
        <p:spPr/>
        <p:txBody>
          <a:bodyPr>
            <a:normAutofit lnSpcReduction="10000"/>
          </a:bodyPr>
          <a:lstStyle/>
          <a:p>
            <a:r>
              <a:rPr lang="zh-TW" altLang="en-US"/>
              <a:t>第二欄：檔案數量</a:t>
            </a:r>
          </a:p>
          <a:p>
            <a:endParaRPr lang="zh-TW" altLang="en-US"/>
          </a:p>
          <a:p>
            <a:r>
              <a:rPr lang="zh-TW" altLang="en-US"/>
              <a:t>第三欄：擁有者</a:t>
            </a:r>
          </a:p>
          <a:p>
            <a:endParaRPr lang="zh-TW" altLang="en-US"/>
          </a:p>
          <a:p>
            <a:r>
              <a:rPr lang="zh-TW" altLang="en-US"/>
              <a:t>第四欄：群組</a:t>
            </a:r>
          </a:p>
          <a:p>
            <a:endParaRPr lang="zh-TW" altLang="en-US"/>
          </a:p>
          <a:p>
            <a:r>
              <a:rPr lang="zh-TW" altLang="en-US"/>
              <a:t>第五欄：檔案大小</a:t>
            </a:r>
          </a:p>
          <a:p>
            <a:endParaRPr lang="zh-TW" altLang="en-US"/>
          </a:p>
          <a:p>
            <a:r>
              <a:rPr lang="zh-TW" altLang="en-US"/>
              <a:t>第六欄：檔案建立時間</a:t>
            </a:r>
          </a:p>
          <a:p>
            <a:endParaRPr lang="zh-TW" altLang="en-US"/>
          </a:p>
          <a:p>
            <a:r>
              <a:rPr lang="zh-TW" altLang="en-US"/>
              <a:t>第七欄：檔案名稱</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612018-D0E6-4BC0-86B4-D5F938807C94}"/>
              </a:ext>
            </a:extLst>
          </p:cNvPr>
          <p:cNvSpPr>
            <a:spLocks noGrp="1"/>
          </p:cNvSpPr>
          <p:nvPr>
            <p:ph type="title"/>
          </p:nvPr>
        </p:nvSpPr>
        <p:spPr/>
        <p:txBody>
          <a:bodyPr/>
          <a:lstStyle/>
          <a:p>
            <a:endParaRPr lang="zh-TW" altLang="en-US"/>
          </a:p>
        </p:txBody>
      </p:sp>
      <p:sp>
        <p:nvSpPr>
          <p:cNvPr id="144386" name="內容版面配置區 2">
            <a:extLst>
              <a:ext uri="{FF2B5EF4-FFF2-40B4-BE49-F238E27FC236}">
                <a16:creationId xmlns:a16="http://schemas.microsoft.com/office/drawing/2014/main" id="{6D745887-F578-4085-B20E-D1AC38B9A11E}"/>
              </a:ext>
            </a:extLst>
          </p:cNvPr>
          <p:cNvSpPr>
            <a:spLocks noGrp="1" noChangeArrowheads="1"/>
          </p:cNvSpPr>
          <p:nvPr>
            <p:ph idx="1"/>
          </p:nvPr>
        </p:nvSpPr>
        <p:spPr/>
        <p:txBody>
          <a:bodyPr>
            <a:normAutofit lnSpcReduction="10000"/>
          </a:bodyPr>
          <a:lstStyle/>
          <a:p>
            <a:r>
              <a:rPr lang="en-US" altLang="zh-TW"/>
              <a:t>chmod</a:t>
            </a:r>
            <a:r>
              <a:rPr lang="zh-TW" altLang="en-US"/>
              <a:t>：修改檔案權限</a:t>
            </a:r>
          </a:p>
          <a:p>
            <a:pPr lvl="1"/>
            <a:r>
              <a:rPr lang="zh-TW" altLang="en-US"/>
              <a:t>將權限設為 </a:t>
            </a:r>
            <a:r>
              <a:rPr lang="en-US" altLang="zh-TW"/>
              <a:t>rw-rw-r--</a:t>
            </a:r>
            <a:r>
              <a:rPr lang="zh-TW" altLang="en-US"/>
              <a:t>：</a:t>
            </a:r>
          </a:p>
          <a:p>
            <a:pPr lvl="2"/>
            <a:r>
              <a:rPr lang="zh-TW" altLang="en-US"/>
              <a:t> </a:t>
            </a:r>
            <a:r>
              <a:rPr lang="en-US" altLang="zh-TW"/>
              <a:t>$ chmod 664 </a:t>
            </a:r>
            <a:r>
              <a:rPr lang="en-US" altLang="ja-JP"/>
              <a:t>filename</a:t>
            </a:r>
            <a:endParaRPr lang="en-US" altLang="zh-TW"/>
          </a:p>
          <a:p>
            <a:pPr lvl="1"/>
            <a:r>
              <a:rPr lang="zh-TW" altLang="en-US"/>
              <a:t>將檔案的使用者</a:t>
            </a:r>
            <a:r>
              <a:rPr lang="en-US" altLang="zh-TW"/>
              <a:t>(user)</a:t>
            </a:r>
            <a:r>
              <a:rPr lang="zh-TW" altLang="en-US"/>
              <a:t>和群組</a:t>
            </a:r>
            <a:r>
              <a:rPr lang="en-US" altLang="zh-TW"/>
              <a:t>(group)</a:t>
            </a:r>
            <a:r>
              <a:rPr lang="zh-TW" altLang="en-US"/>
              <a:t>加入執行權限</a:t>
            </a:r>
          </a:p>
          <a:p>
            <a:pPr lvl="2"/>
            <a:r>
              <a:rPr lang="zh-TW" altLang="en-US"/>
              <a:t> </a:t>
            </a:r>
            <a:r>
              <a:rPr lang="en-US" altLang="zh-TW"/>
              <a:t>$ chmod ug+x </a:t>
            </a:r>
            <a:r>
              <a:rPr lang="en-US" altLang="ja-JP"/>
              <a:t>filename</a:t>
            </a:r>
            <a:endParaRPr lang="en-US" altLang="zh-TW"/>
          </a:p>
          <a:p>
            <a:pPr lvl="1"/>
            <a:r>
              <a:rPr lang="zh-TW" altLang="en-US"/>
              <a:t>對所有使用者</a:t>
            </a:r>
            <a:r>
              <a:rPr lang="en-US" altLang="zh-TW"/>
              <a:t>(all)</a:t>
            </a:r>
            <a:r>
              <a:rPr lang="zh-TW" altLang="en-US"/>
              <a:t>更改權限為</a:t>
            </a:r>
            <a:r>
              <a:rPr lang="en-US" altLang="zh-TW"/>
              <a:t>writable</a:t>
            </a:r>
          </a:p>
          <a:p>
            <a:pPr lvl="2"/>
            <a:r>
              <a:rPr lang="en-US" altLang="ja-JP"/>
              <a:t>chmod a+w filename</a:t>
            </a:r>
          </a:p>
          <a:p>
            <a:pPr lvl="1"/>
            <a:r>
              <a:rPr lang="zh-TW" altLang="en-US"/>
              <a:t>對其他使用者</a:t>
            </a:r>
            <a:r>
              <a:rPr lang="en-US" altLang="zh-TW"/>
              <a:t>(others)</a:t>
            </a:r>
            <a:r>
              <a:rPr lang="zh-TW" altLang="en-US"/>
              <a:t>移除執行</a:t>
            </a:r>
            <a:r>
              <a:rPr lang="en-US" altLang="zh-TW"/>
              <a:t>(executable)</a:t>
            </a:r>
            <a:r>
              <a:rPr lang="zh-TW" altLang="en-US"/>
              <a:t>權限</a:t>
            </a:r>
            <a:endParaRPr lang="en-US" altLang="zh-TW"/>
          </a:p>
          <a:p>
            <a:pPr lvl="2"/>
            <a:r>
              <a:rPr lang="en-US" altLang="ja-JP"/>
              <a:t>chmod o-x  filename</a:t>
            </a:r>
          </a:p>
          <a:p>
            <a:pPr lvl="1"/>
            <a:r>
              <a:rPr lang="zh-TW" altLang="en-US"/>
              <a:t>對使用者</a:t>
            </a:r>
            <a:r>
              <a:rPr lang="en-US" altLang="zh-TW"/>
              <a:t>(users)</a:t>
            </a:r>
            <a:r>
              <a:rPr lang="zh-TW" altLang="en-US"/>
              <a:t>增加執行</a:t>
            </a:r>
            <a:r>
              <a:rPr lang="en-US" altLang="zh-TW"/>
              <a:t>(executable)</a:t>
            </a:r>
            <a:r>
              <a:rPr lang="zh-TW" altLang="en-US"/>
              <a:t>權限</a:t>
            </a:r>
            <a:endParaRPr lang="en-US" altLang="zh-TW"/>
          </a:p>
          <a:p>
            <a:pPr lvl="2"/>
            <a:r>
              <a:rPr lang="en-US" altLang="ja-JP"/>
              <a:t>chmod u+x</a:t>
            </a:r>
          </a:p>
          <a:p>
            <a:pPr lvl="1"/>
            <a:r>
              <a:rPr lang="en-US" altLang="ja-JP"/>
              <a:t>u: user (owner)</a:t>
            </a:r>
            <a:r>
              <a:rPr lang="en-US" altLang="zh-TW"/>
              <a:t>; </a:t>
            </a:r>
            <a:r>
              <a:rPr lang="en-US" altLang="ja-JP"/>
              <a:t>g: group</a:t>
            </a:r>
            <a:r>
              <a:rPr lang="en-US" altLang="zh-TW"/>
              <a:t>; </a:t>
            </a:r>
            <a:r>
              <a:rPr lang="en-US" altLang="ja-JP"/>
              <a:t>o: others</a:t>
            </a:r>
            <a:r>
              <a:rPr lang="en-US" altLang="zh-TW"/>
              <a:t>; </a:t>
            </a:r>
            <a:r>
              <a:rPr lang="en-US" altLang="ja-JP"/>
              <a:t>a: all</a:t>
            </a:r>
          </a:p>
          <a:p>
            <a:pPr lvl="1"/>
            <a:endParaRPr lang="en-US" altLang="zh-TW"/>
          </a:p>
          <a:p>
            <a:pPr lvl="1"/>
            <a:endParaRPr lang="en-US" altLang="ja-JP"/>
          </a:p>
          <a:p>
            <a:pPr lvl="1"/>
            <a:endParaRPr lang="en-US" altLang="zh-TW"/>
          </a:p>
          <a:p>
            <a:pPr lvl="1"/>
            <a:endParaRPr lang="zh-TW"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標題 1">
            <a:extLst>
              <a:ext uri="{FF2B5EF4-FFF2-40B4-BE49-F238E27FC236}">
                <a16:creationId xmlns:a16="http://schemas.microsoft.com/office/drawing/2014/main" id="{CAF019EE-EC92-4216-8D2A-B38F3FD54DDD}"/>
              </a:ext>
            </a:extLst>
          </p:cNvPr>
          <p:cNvSpPr>
            <a:spLocks noGrp="1" noChangeArrowheads="1"/>
          </p:cNvSpPr>
          <p:nvPr>
            <p:ph type="title"/>
          </p:nvPr>
        </p:nvSpPr>
        <p:spPr/>
        <p:txBody>
          <a:bodyPr>
            <a:normAutofit/>
          </a:bodyPr>
          <a:lstStyle/>
          <a:p>
            <a:r>
              <a:rPr lang="zh-TW" altLang="en-US" b="1"/>
              <a:t>系統管理</a:t>
            </a:r>
            <a:br>
              <a:rPr lang="zh-TW" altLang="en-US" b="1"/>
            </a:br>
            <a:endParaRPr lang="zh-TW" altLang="en-US"/>
          </a:p>
        </p:txBody>
      </p:sp>
      <p:sp>
        <p:nvSpPr>
          <p:cNvPr id="145411" name="內容版面配置區 2">
            <a:extLst>
              <a:ext uri="{FF2B5EF4-FFF2-40B4-BE49-F238E27FC236}">
                <a16:creationId xmlns:a16="http://schemas.microsoft.com/office/drawing/2014/main" id="{BB1A189E-BC36-40EE-94BB-455E4D34150C}"/>
              </a:ext>
            </a:extLst>
          </p:cNvPr>
          <p:cNvSpPr>
            <a:spLocks noGrp="1" noChangeArrowheads="1"/>
          </p:cNvSpPr>
          <p:nvPr>
            <p:ph idx="1"/>
          </p:nvPr>
        </p:nvSpPr>
        <p:spPr/>
        <p:txBody>
          <a:bodyPr/>
          <a:lstStyle/>
          <a:p>
            <a:r>
              <a:rPr lang="en-US" altLang="zh-TW"/>
              <a:t>sudo</a:t>
            </a:r>
            <a:r>
              <a:rPr lang="zh-TW" altLang="en-US"/>
              <a:t>：使用最高權限（</a:t>
            </a:r>
            <a:r>
              <a:rPr lang="en-US" altLang="zh-TW"/>
              <a:t>superuser</a:t>
            </a:r>
            <a:r>
              <a:rPr lang="zh-TW" altLang="en-US"/>
              <a:t>）執行指令，會要求輸入自己密碼，使用上必須非常小心</a:t>
            </a:r>
          </a:p>
          <a:p>
            <a:pPr lvl="1"/>
            <a:r>
              <a:rPr lang="zh-TW" altLang="en-US"/>
              <a:t> </a:t>
            </a:r>
            <a:r>
              <a:rPr lang="en-US" altLang="zh-TW"/>
              <a:t>$ sudo apt install vim</a:t>
            </a:r>
          </a:p>
          <a:p>
            <a:pPr lvl="1"/>
            <a:endParaRPr lang="en-US" altLang="zh-TW"/>
          </a:p>
          <a:p>
            <a:r>
              <a:rPr lang="en-US" altLang="zh-TW"/>
              <a:t>ps: </a:t>
            </a:r>
            <a:r>
              <a:rPr lang="zh-TW" altLang="en-US"/>
              <a:t>顯示</a:t>
            </a:r>
            <a:r>
              <a:rPr lang="en-US" altLang="zh-TW"/>
              <a:t>process</a:t>
            </a:r>
            <a:r>
              <a:rPr lang="zh-TW" altLang="en-US"/>
              <a:t>資訊</a:t>
            </a:r>
            <a:endParaRPr lang="en-US" altLang="zh-TW"/>
          </a:p>
          <a:p>
            <a:pPr lvl="1"/>
            <a:r>
              <a:rPr lang="en-US" altLang="zh-TW"/>
              <a:t>$ ps</a:t>
            </a:r>
          </a:p>
          <a:p>
            <a:r>
              <a:rPr lang="en-US" altLang="zh-TW"/>
              <a:t>kill</a:t>
            </a:r>
            <a:r>
              <a:rPr lang="zh-TW" altLang="en-US"/>
              <a:t>：根據 </a:t>
            </a:r>
            <a:r>
              <a:rPr lang="en-US" altLang="zh-TW"/>
              <a:t>Process ID </a:t>
            </a:r>
            <a:r>
              <a:rPr lang="zh-TW" altLang="en-US"/>
              <a:t>指定要終止程式</a:t>
            </a:r>
          </a:p>
          <a:p>
            <a:pPr lvl="1"/>
            <a:r>
              <a:rPr lang="zh-TW" altLang="en-US"/>
              <a:t> </a:t>
            </a:r>
            <a:r>
              <a:rPr lang="en-US" altLang="zh-TW"/>
              <a:t>$ kill PID</a:t>
            </a:r>
          </a:p>
          <a:p>
            <a:pPr lvl="1"/>
            <a:r>
              <a:rPr lang="zh-TW" altLang="en-US"/>
              <a:t>立即強制執行：</a:t>
            </a:r>
          </a:p>
          <a:p>
            <a:pPr lvl="1"/>
            <a:r>
              <a:rPr lang="zh-TW" altLang="en-US"/>
              <a:t> </a:t>
            </a:r>
            <a:r>
              <a:rPr lang="en-US" altLang="zh-TW"/>
              <a:t>$ kill -9 PID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標題 1">
            <a:extLst>
              <a:ext uri="{FF2B5EF4-FFF2-40B4-BE49-F238E27FC236}">
                <a16:creationId xmlns:a16="http://schemas.microsoft.com/office/drawing/2014/main" id="{AD10069D-74FF-4D1C-88E4-8A2EF403129B}"/>
              </a:ext>
            </a:extLst>
          </p:cNvPr>
          <p:cNvSpPr>
            <a:spLocks noGrp="1" noChangeArrowheads="1"/>
          </p:cNvSpPr>
          <p:nvPr>
            <p:ph type="title"/>
          </p:nvPr>
        </p:nvSpPr>
        <p:spPr/>
        <p:txBody>
          <a:bodyPr>
            <a:normAutofit/>
          </a:bodyPr>
          <a:lstStyle/>
          <a:p>
            <a:r>
              <a:rPr lang="zh-TW" altLang="en-US" b="1"/>
              <a:t>套件管理</a:t>
            </a:r>
            <a:br>
              <a:rPr lang="zh-TW" altLang="en-US" b="1"/>
            </a:br>
            <a:endParaRPr lang="zh-TW" altLang="en-US"/>
          </a:p>
        </p:txBody>
      </p:sp>
      <p:sp>
        <p:nvSpPr>
          <p:cNvPr id="146435" name="內容版面配置區 2">
            <a:extLst>
              <a:ext uri="{FF2B5EF4-FFF2-40B4-BE49-F238E27FC236}">
                <a16:creationId xmlns:a16="http://schemas.microsoft.com/office/drawing/2014/main" id="{93903DCF-B42C-4B2C-8845-9731F8B115BC}"/>
              </a:ext>
            </a:extLst>
          </p:cNvPr>
          <p:cNvSpPr>
            <a:spLocks noGrp="1" noChangeArrowheads="1"/>
          </p:cNvSpPr>
          <p:nvPr>
            <p:ph idx="1"/>
          </p:nvPr>
        </p:nvSpPr>
        <p:spPr/>
        <p:txBody>
          <a:bodyPr/>
          <a:lstStyle/>
          <a:p>
            <a:r>
              <a:rPr lang="en-US" altLang="zh-TW"/>
              <a:t>apt</a:t>
            </a:r>
            <a:r>
              <a:rPr lang="en-US" altLang="zh-TW">
                <a:solidFill>
                  <a:srgbClr val="C00000"/>
                </a:solidFill>
              </a:rPr>
              <a:t>-get</a:t>
            </a:r>
            <a:r>
              <a:rPr lang="zh-TW" altLang="en-US"/>
              <a:t>：套件管理工具</a:t>
            </a:r>
            <a:r>
              <a:rPr lang="en-US" altLang="zh-TW"/>
              <a:t>(</a:t>
            </a:r>
            <a:r>
              <a:rPr lang="en-US" altLang="zh-TW">
                <a:solidFill>
                  <a:srgbClr val="C00000"/>
                </a:solidFill>
              </a:rPr>
              <a:t>-get</a:t>
            </a:r>
            <a:r>
              <a:rPr lang="zh-TW" altLang="en-US"/>
              <a:t>可省略</a:t>
            </a:r>
            <a:r>
              <a:rPr lang="en-US" altLang="zh-TW"/>
              <a:t>)</a:t>
            </a:r>
            <a:endParaRPr lang="zh-TW" altLang="en-US"/>
          </a:p>
          <a:p>
            <a:r>
              <a:rPr lang="zh-TW" altLang="en-US"/>
              <a:t>更新套件資料庫列表：</a:t>
            </a:r>
          </a:p>
          <a:p>
            <a:pPr lvl="1"/>
            <a:r>
              <a:rPr lang="zh-TW" altLang="en-US"/>
              <a:t> </a:t>
            </a:r>
            <a:r>
              <a:rPr lang="en-US" altLang="zh-TW"/>
              <a:t>$ sudo apt</a:t>
            </a:r>
            <a:r>
              <a:rPr lang="en-US" altLang="zh-TW">
                <a:solidFill>
                  <a:srgbClr val="C00000"/>
                </a:solidFill>
              </a:rPr>
              <a:t>-get</a:t>
            </a:r>
            <a:r>
              <a:rPr lang="en-US" altLang="zh-TW"/>
              <a:t> update</a:t>
            </a:r>
          </a:p>
          <a:p>
            <a:r>
              <a:rPr lang="zh-TW" altLang="en-US"/>
              <a:t>升級套件並下載安裝套件：</a:t>
            </a:r>
          </a:p>
          <a:p>
            <a:pPr lvl="1"/>
            <a:r>
              <a:rPr lang="zh-TW" altLang="en-US"/>
              <a:t> </a:t>
            </a:r>
            <a:r>
              <a:rPr lang="en-US" altLang="zh-TW"/>
              <a:t>$ sudo apt</a:t>
            </a:r>
            <a:r>
              <a:rPr lang="en-US" altLang="zh-TW">
                <a:solidFill>
                  <a:srgbClr val="C00000"/>
                </a:solidFill>
              </a:rPr>
              <a:t>-get</a:t>
            </a:r>
            <a:r>
              <a:rPr lang="en-US" altLang="zh-TW"/>
              <a:t> upgrade</a:t>
            </a:r>
          </a:p>
          <a:p>
            <a:r>
              <a:rPr lang="zh-TW" altLang="en-US"/>
              <a:t>安裝套件：</a:t>
            </a:r>
          </a:p>
          <a:p>
            <a:pPr lvl="1"/>
            <a:r>
              <a:rPr lang="zh-TW" altLang="en-US"/>
              <a:t> </a:t>
            </a:r>
            <a:r>
              <a:rPr lang="en-US" altLang="zh-TW"/>
              <a:t>$ sudo apt</a:t>
            </a:r>
            <a:r>
              <a:rPr lang="en-US" altLang="zh-TW">
                <a:solidFill>
                  <a:srgbClr val="C00000"/>
                </a:solidFill>
              </a:rPr>
              <a:t>-get</a:t>
            </a:r>
            <a:r>
              <a:rPr lang="en-US" altLang="zh-TW"/>
              <a:t> install xxxx</a:t>
            </a:r>
          </a:p>
          <a:p>
            <a:r>
              <a:rPr lang="zh-TW" altLang="en-US"/>
              <a:t>移除套件：</a:t>
            </a:r>
          </a:p>
          <a:p>
            <a:pPr lvl="1"/>
            <a:r>
              <a:rPr lang="zh-TW" altLang="en-US"/>
              <a:t> </a:t>
            </a:r>
            <a:r>
              <a:rPr lang="en-US" altLang="zh-TW"/>
              <a:t>$ sudo apt</a:t>
            </a:r>
            <a:r>
              <a:rPr lang="en-US" altLang="zh-TW">
                <a:solidFill>
                  <a:srgbClr val="C00000"/>
                </a:solidFill>
              </a:rPr>
              <a:t>-get</a:t>
            </a:r>
            <a:r>
              <a:rPr lang="en-US" altLang="zh-TW"/>
              <a:t> remove xxxx</a:t>
            </a:r>
            <a:endParaRPr lang="zh-TW"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標題 1">
            <a:extLst>
              <a:ext uri="{FF2B5EF4-FFF2-40B4-BE49-F238E27FC236}">
                <a16:creationId xmlns:a16="http://schemas.microsoft.com/office/drawing/2014/main" id="{A639BB18-EA3B-42FF-BBAA-09BED27C781F}"/>
              </a:ext>
            </a:extLst>
          </p:cNvPr>
          <p:cNvSpPr>
            <a:spLocks noGrp="1" noChangeArrowheads="1"/>
          </p:cNvSpPr>
          <p:nvPr>
            <p:ph type="title"/>
          </p:nvPr>
        </p:nvSpPr>
        <p:spPr/>
        <p:txBody>
          <a:bodyPr>
            <a:normAutofit/>
          </a:bodyPr>
          <a:lstStyle/>
          <a:p>
            <a:r>
              <a:rPr lang="zh-TW" altLang="en-US" b="1"/>
              <a:t>網際網路相關操作</a:t>
            </a:r>
            <a:br>
              <a:rPr lang="zh-TW" altLang="en-US" b="1"/>
            </a:br>
            <a:endParaRPr lang="zh-TW" altLang="en-US"/>
          </a:p>
        </p:txBody>
      </p:sp>
      <p:sp>
        <p:nvSpPr>
          <p:cNvPr id="147459" name="內容版面配置區 2">
            <a:extLst>
              <a:ext uri="{FF2B5EF4-FFF2-40B4-BE49-F238E27FC236}">
                <a16:creationId xmlns:a16="http://schemas.microsoft.com/office/drawing/2014/main" id="{76C640E8-8A8C-4C42-A4E9-DEE6D13003C6}"/>
              </a:ext>
            </a:extLst>
          </p:cNvPr>
          <p:cNvSpPr>
            <a:spLocks noGrp="1" noChangeArrowheads="1"/>
          </p:cNvSpPr>
          <p:nvPr>
            <p:ph idx="1"/>
          </p:nvPr>
        </p:nvSpPr>
        <p:spPr/>
        <p:txBody>
          <a:bodyPr>
            <a:normAutofit/>
          </a:bodyPr>
          <a:lstStyle/>
          <a:p>
            <a:r>
              <a:rPr lang="en-US" altLang="zh-TW"/>
              <a:t>ping</a:t>
            </a:r>
            <a:r>
              <a:rPr lang="zh-TW" altLang="en-US"/>
              <a:t>：網路檢測工具，透過發送 </a:t>
            </a:r>
            <a:r>
              <a:rPr lang="en-US" altLang="zh-TW"/>
              <a:t>ICMP ECHO_REQUEST </a:t>
            </a:r>
            <a:r>
              <a:rPr lang="zh-TW" altLang="en-US"/>
              <a:t>的封包，檢查自己與特定設備之間的網路是否暢通，速度是否正常</a:t>
            </a:r>
          </a:p>
          <a:p>
            <a:pPr lvl="1"/>
            <a:r>
              <a:rPr lang="zh-TW" altLang="en-US"/>
              <a:t>可輸入 </a:t>
            </a:r>
            <a:r>
              <a:rPr lang="en-US" altLang="zh-TW"/>
              <a:t>hostname </a:t>
            </a:r>
            <a:r>
              <a:rPr lang="zh-TW" altLang="en-US"/>
              <a:t>或是 </a:t>
            </a:r>
            <a:r>
              <a:rPr lang="en-US" altLang="zh-TW"/>
              <a:t>IP</a:t>
            </a:r>
            <a:r>
              <a:rPr lang="zh-TW" altLang="en-US"/>
              <a:t>：</a:t>
            </a:r>
          </a:p>
          <a:p>
            <a:pPr lvl="1"/>
            <a:r>
              <a:rPr lang="zh-TW" altLang="en-US"/>
              <a:t> </a:t>
            </a:r>
            <a:r>
              <a:rPr lang="en-US" altLang="zh-TW"/>
              <a:t>$ ping google.com</a:t>
            </a:r>
          </a:p>
          <a:p>
            <a:pPr lvl="1"/>
            <a:endParaRPr lang="en-US" altLang="zh-TW"/>
          </a:p>
          <a:p>
            <a:r>
              <a:rPr lang="en-US" altLang="zh-TW"/>
              <a:t>traceroutes</a:t>
            </a:r>
            <a:r>
              <a:rPr lang="zh-TW" altLang="en-US"/>
              <a:t>：檢查從你的電腦到網路另一端的主機是走的什麼路徑</a:t>
            </a:r>
            <a:endParaRPr lang="en-US" altLang="zh-TW"/>
          </a:p>
          <a:p>
            <a:pPr lvl="1"/>
            <a:r>
              <a:rPr lang="en-US" altLang="zh-TW"/>
              <a:t>$ traceroute google.com</a:t>
            </a:r>
          </a:p>
          <a:p>
            <a:pPr lvl="1"/>
            <a:endParaRPr lang="en-US" altLang="zh-TW"/>
          </a:p>
          <a:p>
            <a:r>
              <a:rPr lang="en-US" altLang="zh-TW"/>
              <a:t>nslookup</a:t>
            </a:r>
            <a:r>
              <a:rPr lang="zh-TW" altLang="en-US"/>
              <a:t>：查詢 </a:t>
            </a:r>
            <a:r>
              <a:rPr lang="en-US" altLang="zh-TW"/>
              <a:t>DNS </a:t>
            </a:r>
            <a:r>
              <a:rPr lang="zh-TW" altLang="en-US"/>
              <a:t>回應是否正常</a:t>
            </a:r>
          </a:p>
          <a:p>
            <a:pPr lvl="1"/>
            <a:r>
              <a:rPr lang="zh-TW" altLang="en-US"/>
              <a:t> </a:t>
            </a:r>
            <a:r>
              <a:rPr lang="en-US" altLang="zh-TW"/>
              <a:t>$ nslookup google.com</a:t>
            </a:r>
            <a:endParaRPr lang="zh-TW"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標題 1">
            <a:extLst>
              <a:ext uri="{FF2B5EF4-FFF2-40B4-BE49-F238E27FC236}">
                <a16:creationId xmlns:a16="http://schemas.microsoft.com/office/drawing/2014/main" id="{3203ADA4-59AB-4563-A704-ED458BAD85FD}"/>
              </a:ext>
            </a:extLst>
          </p:cNvPr>
          <p:cNvSpPr>
            <a:spLocks noGrp="1" noChangeArrowheads="1"/>
          </p:cNvSpPr>
          <p:nvPr>
            <p:ph type="title"/>
          </p:nvPr>
        </p:nvSpPr>
        <p:spPr/>
        <p:txBody>
          <a:bodyPr/>
          <a:lstStyle/>
          <a:p>
            <a:r>
              <a:rPr lang="zh-TW" altLang="en-GB"/>
              <a:t>工作控制</a:t>
            </a:r>
            <a:r>
              <a:rPr lang="en-US" altLang="zh-TW"/>
              <a:t>job control</a:t>
            </a:r>
            <a:endParaRPr lang="zh-TW" altLang="en-US"/>
          </a:p>
        </p:txBody>
      </p:sp>
      <p:sp>
        <p:nvSpPr>
          <p:cNvPr id="148483" name="內容版面配置區 2">
            <a:extLst>
              <a:ext uri="{FF2B5EF4-FFF2-40B4-BE49-F238E27FC236}">
                <a16:creationId xmlns:a16="http://schemas.microsoft.com/office/drawing/2014/main" id="{3205E676-B7C7-4B15-8F08-3EE4DC19B53D}"/>
              </a:ext>
            </a:extLst>
          </p:cNvPr>
          <p:cNvSpPr>
            <a:spLocks noGrp="1" noChangeArrowheads="1"/>
          </p:cNvSpPr>
          <p:nvPr>
            <p:ph idx="1"/>
          </p:nvPr>
        </p:nvSpPr>
        <p:spPr/>
        <p:txBody>
          <a:bodyPr>
            <a:norm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zh-TW" sz="2800"/>
              <a:t>Linux</a:t>
            </a:r>
            <a:r>
              <a:rPr lang="zh-TW" altLang="en-US" sz="2800"/>
              <a:t>中一個</a:t>
            </a:r>
            <a:r>
              <a:rPr lang="en-US" altLang="zh-TW" sz="2800"/>
              <a:t>login Session</a:t>
            </a:r>
            <a:r>
              <a:rPr lang="zh-TW" altLang="en-US" sz="2800"/>
              <a:t>只能有一個前景程式存在</a:t>
            </a:r>
            <a:endParaRPr lang="en-US" altLang="zh-TW" sz="280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zh-TW" altLang="en-US" sz="2800"/>
              <a:t>讓某一程式進入背景執行為兩以上的程式同時執行的方法</a:t>
            </a:r>
            <a:endParaRPr lang="en-US" altLang="zh-TW" sz="280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zh-TW" altLang="en-US" sz="2800"/>
              <a:t>讓程式進入背景的方法為</a:t>
            </a:r>
            <a:endParaRPr lang="en-US" altLang="zh-TW" sz="2800"/>
          </a:p>
          <a:p>
            <a:pPr lvl="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zh-TW" altLang="en-GB"/>
              <a:t>在一般的指令後面加個 </a:t>
            </a:r>
            <a:r>
              <a:rPr lang="en-GB" altLang="zh-TW"/>
              <a:t>&amp;</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zh-TW" altLang="en-GB" sz="2800"/>
              <a:t>常用的指令</a:t>
            </a:r>
          </a:p>
          <a:p>
            <a:pPr lvl="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zh-TW" altLang="en-GB"/>
              <a:t>中斷指令</a:t>
            </a:r>
            <a:r>
              <a:rPr lang="en-US" altLang="zh-TW"/>
              <a:t>:</a:t>
            </a:r>
            <a:r>
              <a:rPr lang="en-GB" altLang="zh-TW"/>
              <a:t>Ctrl+c </a:t>
            </a:r>
            <a:endParaRPr lang="zh-TW" altLang="en-GB"/>
          </a:p>
          <a:p>
            <a:pPr lvl="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zh-TW" altLang="en-GB"/>
              <a:t>放入背景，並暫停其指令</a:t>
            </a:r>
            <a:r>
              <a:rPr lang="en-US" altLang="zh-TW"/>
              <a:t>:</a:t>
            </a:r>
            <a:r>
              <a:rPr lang="en-GB" altLang="zh-TW"/>
              <a:t>Ctrl+z </a:t>
            </a:r>
            <a:endParaRPr lang="zh-TW" altLang="en-GB"/>
          </a:p>
          <a:p>
            <a:pPr lvl="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zh-TW" altLang="en-GB"/>
              <a:t>讓編號</a:t>
            </a:r>
            <a:r>
              <a:rPr lang="en-GB" altLang="zh-TW"/>
              <a:t>1</a:t>
            </a:r>
            <a:r>
              <a:rPr lang="zh-TW" altLang="en-GB"/>
              <a:t>的工作在背景執行</a:t>
            </a:r>
            <a:r>
              <a:rPr lang="en-US" altLang="zh-TW"/>
              <a:t>:</a:t>
            </a:r>
            <a:r>
              <a:rPr lang="en-GB" altLang="zh-TW"/>
              <a:t>bg %1 </a:t>
            </a:r>
          </a:p>
          <a:p>
            <a:pPr lvl="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zh-TW" altLang="en-GB"/>
              <a:t>讓編號</a:t>
            </a:r>
            <a:r>
              <a:rPr lang="en-GB" altLang="zh-TW"/>
              <a:t>1</a:t>
            </a:r>
            <a:r>
              <a:rPr lang="zh-TW" altLang="en-GB"/>
              <a:t>的工作在前景執行</a:t>
            </a:r>
            <a:r>
              <a:rPr lang="en-US" altLang="zh-TW"/>
              <a:t>:</a:t>
            </a:r>
            <a:r>
              <a:rPr lang="en-GB" altLang="zh-TW"/>
              <a:t>fg %1	 </a:t>
            </a:r>
            <a:endParaRPr lang="zh-TW" altLang="en-GB"/>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zh-TW"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標題 1">
            <a:extLst>
              <a:ext uri="{FF2B5EF4-FFF2-40B4-BE49-F238E27FC236}">
                <a16:creationId xmlns:a16="http://schemas.microsoft.com/office/drawing/2014/main" id="{1090DA82-E60E-414D-9259-BF46F7A6DA23}"/>
              </a:ext>
            </a:extLst>
          </p:cNvPr>
          <p:cNvSpPr>
            <a:spLocks noGrp="1" noChangeArrowheads="1"/>
          </p:cNvSpPr>
          <p:nvPr>
            <p:ph type="title"/>
          </p:nvPr>
        </p:nvSpPr>
        <p:spPr/>
        <p:txBody>
          <a:bodyPr/>
          <a:lstStyle/>
          <a:p>
            <a:r>
              <a:rPr lang="en-US" altLang="zh-TW"/>
              <a:t>Example</a:t>
            </a:r>
            <a:endParaRPr lang="zh-TW" altLang="en-US"/>
          </a:p>
        </p:txBody>
      </p:sp>
      <p:sp>
        <p:nvSpPr>
          <p:cNvPr id="149507" name="內容版面配置區 2">
            <a:extLst>
              <a:ext uri="{FF2B5EF4-FFF2-40B4-BE49-F238E27FC236}">
                <a16:creationId xmlns:a16="http://schemas.microsoft.com/office/drawing/2014/main" id="{6D3F4472-AC79-47E2-B4A1-9C6DAEF866E6}"/>
              </a:ext>
            </a:extLst>
          </p:cNvPr>
          <p:cNvSpPr>
            <a:spLocks noGrp="1" noChangeArrowheads="1"/>
          </p:cNvSpPr>
          <p:nvPr>
            <p:ph idx="1"/>
          </p:nvPr>
        </p:nvSpPr>
        <p:spPr/>
        <p:txBody>
          <a:bodyPr/>
          <a:lstStyle/>
          <a:p>
            <a:pPr eaLnBrk="1"/>
            <a:r>
              <a:rPr lang="en-US" altLang="zh-TW"/>
              <a:t>vim hello.sh</a:t>
            </a:r>
          </a:p>
          <a:p>
            <a:pPr eaLnBrk="1"/>
            <a:r>
              <a:rPr lang="zh-TW" altLang="en-US"/>
              <a:t>放入背景</a:t>
            </a:r>
            <a:r>
              <a:rPr lang="en-US" altLang="zh-TW"/>
              <a:t>:Ctrl + z </a:t>
            </a:r>
            <a:endParaRPr lang="zh-TW" altLang="en-US"/>
          </a:p>
          <a:p>
            <a:pPr eaLnBrk="1"/>
            <a:r>
              <a:rPr lang="zh-TW" altLang="en-US"/>
              <a:t>跳回去</a:t>
            </a:r>
            <a:r>
              <a:rPr lang="en-US" altLang="zh-TW"/>
              <a:t>vim</a:t>
            </a:r>
            <a:r>
              <a:rPr lang="zh-TW" altLang="en-US"/>
              <a:t>編輯介面</a:t>
            </a:r>
            <a:r>
              <a:rPr lang="en-US" altLang="zh-TW"/>
              <a:t>:$fg</a:t>
            </a:r>
            <a:endParaRPr lang="zh-TW" altLang="en-US"/>
          </a:p>
          <a:p>
            <a:endParaRPr lang="zh-TW"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標題 1">
            <a:extLst>
              <a:ext uri="{FF2B5EF4-FFF2-40B4-BE49-F238E27FC236}">
                <a16:creationId xmlns:a16="http://schemas.microsoft.com/office/drawing/2014/main" id="{1D928F1E-9DB0-4C2B-8EB7-BB893BC785AE}"/>
              </a:ext>
            </a:extLst>
          </p:cNvPr>
          <p:cNvSpPr>
            <a:spLocks noGrp="1" noChangeArrowheads="1"/>
          </p:cNvSpPr>
          <p:nvPr>
            <p:ph type="title"/>
          </p:nvPr>
        </p:nvSpPr>
        <p:spPr/>
        <p:txBody>
          <a:bodyPr/>
          <a:lstStyle/>
          <a:p>
            <a:r>
              <a:rPr lang="en-GB" altLang="zh-TW"/>
              <a:t>history </a:t>
            </a:r>
            <a:r>
              <a:rPr lang="zh-TW" altLang="en-GB"/>
              <a:t>的運用與設定</a:t>
            </a:r>
            <a:endParaRPr lang="zh-TW" altLang="en-US"/>
          </a:p>
        </p:txBody>
      </p:sp>
      <p:sp>
        <p:nvSpPr>
          <p:cNvPr id="3" name="內容版面配置區 2">
            <a:extLst>
              <a:ext uri="{FF2B5EF4-FFF2-40B4-BE49-F238E27FC236}">
                <a16:creationId xmlns:a16="http://schemas.microsoft.com/office/drawing/2014/main" id="{686B12B3-D9A3-444B-A784-3F8ED1C18C81}"/>
              </a:ext>
            </a:extLst>
          </p:cNvPr>
          <p:cNvSpPr>
            <a:spLocks noGrp="1"/>
          </p:cNvSpPr>
          <p:nvPr>
            <p:ph idx="1"/>
          </p:nvPr>
        </p:nvSpPr>
        <p:spPr/>
        <p:txBody>
          <a:bodyPr/>
          <a:lstStyle/>
          <a:p>
            <a:pPr marL="342900" lvl="1" indent="-342900">
              <a:lnSpc>
                <a:spcPct val="98000"/>
              </a:lnSpc>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zh-TW" altLang="en-GB" dirty="0"/>
              <a:t>觀看歷史指令</a:t>
            </a:r>
            <a:r>
              <a:rPr lang="en-US" altLang="zh-TW" dirty="0"/>
              <a:t>:</a:t>
            </a:r>
            <a:r>
              <a:rPr lang="zh-TW" altLang="en-US" dirty="0"/>
              <a:t> </a:t>
            </a:r>
            <a:r>
              <a:rPr lang="en-GB" altLang="zh-TW" dirty="0"/>
              <a:t>history</a:t>
            </a:r>
          </a:p>
          <a:p>
            <a:pPr marL="342900" lvl="1" indent="-342900">
              <a:lnSpc>
                <a:spcPct val="98000"/>
              </a:lnSpc>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GB" altLang="zh-TW" dirty="0"/>
          </a:p>
          <a:p>
            <a:pPr marL="342900" lvl="1" indent="-342900">
              <a:lnSpc>
                <a:spcPct val="87000"/>
              </a:lnSpc>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zh-TW" altLang="en-GB" dirty="0"/>
              <a:t>執行上一個指令</a:t>
            </a:r>
            <a:r>
              <a:rPr lang="en-US" altLang="zh-TW" dirty="0"/>
              <a:t>: !!</a:t>
            </a:r>
            <a:endParaRPr lang="zh-TW" altLang="en-GB" dirty="0"/>
          </a:p>
          <a:p>
            <a:pPr>
              <a:lnSpc>
                <a:spcPct val="87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GB" altLang="zh-TW" dirty="0"/>
          </a:p>
          <a:p>
            <a:pPr marL="342900" lvl="1" indent="-342900">
              <a:lnSpc>
                <a:spcPct val="87000"/>
              </a:lnSpc>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zh-TW" altLang="en-GB" dirty="0"/>
              <a:t>執行第</a:t>
            </a:r>
            <a:r>
              <a:rPr lang="en-GB" altLang="zh-TW" dirty="0"/>
              <a:t>n</a:t>
            </a:r>
            <a:r>
              <a:rPr lang="zh-TW" altLang="en-GB" dirty="0"/>
              <a:t>個指令</a:t>
            </a:r>
            <a:r>
              <a:rPr lang="en-US" altLang="zh-TW" dirty="0"/>
              <a:t>:</a:t>
            </a:r>
            <a:r>
              <a:rPr lang="en-GB" altLang="zh-TW" dirty="0"/>
              <a:t>!n</a:t>
            </a:r>
          </a:p>
          <a:p>
            <a:pPr marL="342900" lvl="1" indent="-342900">
              <a:lnSpc>
                <a:spcPct val="87000"/>
              </a:lnSpc>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GB" altLang="zh-TW" dirty="0"/>
          </a:p>
          <a:p>
            <a:pPr marL="342900" lvl="1" indent="-342900">
              <a:lnSpc>
                <a:spcPct val="87000"/>
              </a:lnSpc>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zh-TW" altLang="en-GB" dirty="0"/>
              <a:t>搜尋以某字串</a:t>
            </a:r>
            <a:r>
              <a:rPr lang="en-GB" altLang="zh-TW" dirty="0"/>
              <a:t>string</a:t>
            </a:r>
            <a:r>
              <a:rPr lang="zh-TW" altLang="en-GB" dirty="0"/>
              <a:t>為開頭的</a:t>
            </a:r>
            <a:r>
              <a:rPr lang="zh-TW" altLang="en-US" dirty="0"/>
              <a:t>指令</a:t>
            </a:r>
            <a:r>
              <a:rPr lang="zh-TW" altLang="en-GB" dirty="0"/>
              <a:t>並加以執行</a:t>
            </a:r>
            <a:r>
              <a:rPr lang="en-US" altLang="zh-TW" dirty="0"/>
              <a:t>:</a:t>
            </a:r>
            <a:r>
              <a:rPr lang="zh-TW" altLang="en-US" dirty="0"/>
              <a:t> </a:t>
            </a:r>
            <a:r>
              <a:rPr lang="en-GB" altLang="zh-TW" dirty="0"/>
              <a:t>!string</a:t>
            </a:r>
          </a:p>
          <a:p>
            <a:pPr lvl="1">
              <a:lnSpc>
                <a:spcPct val="87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zh-TW" altLang="en-GB" dirty="0"/>
              <a:t>搜尋時以</a:t>
            </a:r>
            <a:r>
              <a:rPr lang="en-GB" altLang="zh-TW" dirty="0"/>
              <a:t>event</a:t>
            </a:r>
            <a:r>
              <a:rPr lang="zh-TW" altLang="en-GB" dirty="0"/>
              <a:t>數字大到小</a:t>
            </a:r>
            <a:endParaRPr lang="en-US" altLang="zh-TW" dirty="0"/>
          </a:p>
          <a:p>
            <a:pPr lvl="1">
              <a:lnSpc>
                <a:spcPct val="87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zh-TW" altLang="en-GB" dirty="0"/>
          </a:p>
          <a:p>
            <a:pPr marL="342900" lvl="1" indent="-342900">
              <a:lnSpc>
                <a:spcPct val="87000"/>
              </a:lnSpc>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zh-TW" altLang="en-GB" dirty="0"/>
              <a:t>搜尋過去指令中有某個字串的指令</a:t>
            </a:r>
            <a:r>
              <a:rPr lang="en-US" altLang="zh-TW" dirty="0"/>
              <a:t>:</a:t>
            </a:r>
            <a:r>
              <a:rPr lang="zh-TW" altLang="en-US"/>
              <a:t> </a:t>
            </a:r>
            <a:r>
              <a:rPr lang="en-GB" altLang="zh-TW"/>
              <a:t>!?</a:t>
            </a:r>
            <a:r>
              <a:rPr lang="en-GB" altLang="zh-TW" dirty="0"/>
              <a:t>string?</a:t>
            </a:r>
          </a:p>
          <a:p>
            <a:pPr>
              <a:defRPr/>
            </a:pPr>
            <a:endParaRPr lang="zh-TW" altLang="en-US" sz="20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標題 1">
            <a:extLst>
              <a:ext uri="{FF2B5EF4-FFF2-40B4-BE49-F238E27FC236}">
                <a16:creationId xmlns:a16="http://schemas.microsoft.com/office/drawing/2014/main" id="{3B7DE0DC-7A1C-4374-9E1B-744C65B99A3D}"/>
              </a:ext>
            </a:extLst>
          </p:cNvPr>
          <p:cNvSpPr>
            <a:spLocks noGrp="1" noChangeArrowheads="1"/>
          </p:cNvSpPr>
          <p:nvPr>
            <p:ph type="title"/>
          </p:nvPr>
        </p:nvSpPr>
        <p:spPr/>
        <p:txBody>
          <a:bodyPr/>
          <a:lstStyle/>
          <a:p>
            <a:r>
              <a:rPr lang="en-US" altLang="zh-TW"/>
              <a:t>Practice</a:t>
            </a:r>
            <a:endParaRPr lang="zh-TW" altLang="en-US"/>
          </a:p>
        </p:txBody>
      </p:sp>
      <p:sp>
        <p:nvSpPr>
          <p:cNvPr id="2" name="內容版面配置區 1">
            <a:extLst>
              <a:ext uri="{FF2B5EF4-FFF2-40B4-BE49-F238E27FC236}">
                <a16:creationId xmlns:a16="http://schemas.microsoft.com/office/drawing/2014/main" id="{CEA65BD8-B41F-49F9-9446-F9BAACF1EBC6}"/>
              </a:ext>
            </a:extLst>
          </p:cNvPr>
          <p:cNvSpPr>
            <a:spLocks noGrp="1"/>
          </p:cNvSpPr>
          <p:nvPr>
            <p:ph idx="1"/>
          </p:nvPr>
        </p:nvSpPr>
        <p:spPr/>
        <p:txBody>
          <a:bodyPr/>
          <a:lstStyle/>
          <a:p>
            <a:endParaRPr lang="zh-TW" altLang="en-US"/>
          </a:p>
        </p:txBody>
      </p:sp>
      <p:pic>
        <p:nvPicPr>
          <p:cNvPr id="151556" name="圖片 3">
            <a:extLst>
              <a:ext uri="{FF2B5EF4-FFF2-40B4-BE49-F238E27FC236}">
                <a16:creationId xmlns:a16="http://schemas.microsoft.com/office/drawing/2014/main" id="{20C2A960-7DC8-4CE9-8EE7-2A60CA72B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474789"/>
            <a:ext cx="10103964" cy="477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A9EEB-B1DB-41A2-A3C3-3A00A20B73DF}"/>
              </a:ext>
            </a:extLst>
          </p:cNvPr>
          <p:cNvSpPr>
            <a:spLocks noGrp="1"/>
          </p:cNvSpPr>
          <p:nvPr>
            <p:ph type="title"/>
          </p:nvPr>
        </p:nvSpPr>
        <p:spPr/>
        <p:txBody>
          <a:bodyPr/>
          <a:lstStyle/>
          <a:p>
            <a:r>
              <a:rPr lang="zh-TW" altLang="en-US" dirty="0"/>
              <a:t>時間並行的例子</a:t>
            </a:r>
          </a:p>
        </p:txBody>
      </p:sp>
      <p:sp>
        <p:nvSpPr>
          <p:cNvPr id="3" name="內容版面配置區 2">
            <a:extLst>
              <a:ext uri="{FF2B5EF4-FFF2-40B4-BE49-F238E27FC236}">
                <a16:creationId xmlns:a16="http://schemas.microsoft.com/office/drawing/2014/main" id="{AD7EC54A-58BB-42EC-A29E-E0BD90726F86}"/>
              </a:ext>
            </a:extLst>
          </p:cNvPr>
          <p:cNvSpPr>
            <a:spLocks noGrp="1"/>
          </p:cNvSpPr>
          <p:nvPr>
            <p:ph idx="1"/>
          </p:nvPr>
        </p:nvSpPr>
        <p:spPr/>
        <p:txBody>
          <a:bodyPr/>
          <a:lstStyle/>
          <a:p>
            <a:pPr fontAlgn="base" latinLnBrk="1"/>
            <a:r>
              <a:rPr lang="zh-TW" altLang="en-US" dirty="0"/>
              <a:t>比如說工廠生產食品的時候步驟分為：</a:t>
            </a:r>
          </a:p>
          <a:p>
            <a:pPr marL="400050" lvl="1" indent="0" fontAlgn="base" latinLnBrk="1">
              <a:buNone/>
            </a:pPr>
            <a:r>
              <a:rPr lang="en-US" altLang="zh-TW" dirty="0"/>
              <a:t>1</a:t>
            </a:r>
            <a:r>
              <a:rPr lang="zh-TW" altLang="en-US" dirty="0"/>
              <a:t>． 清洗：將食品沖洗乾淨。</a:t>
            </a:r>
          </a:p>
          <a:p>
            <a:pPr marL="400050" lvl="1" indent="0" fontAlgn="base" latinLnBrk="1">
              <a:buNone/>
            </a:pPr>
            <a:r>
              <a:rPr lang="en-US" altLang="zh-TW" dirty="0"/>
              <a:t>2</a:t>
            </a:r>
            <a:r>
              <a:rPr lang="zh-TW" altLang="en-US" dirty="0"/>
              <a:t>． 消毒：將食品進行消毒處理。</a:t>
            </a:r>
          </a:p>
          <a:p>
            <a:pPr marL="400050" lvl="1" indent="0" fontAlgn="base" latinLnBrk="1">
              <a:buNone/>
            </a:pPr>
            <a:r>
              <a:rPr lang="en-US" altLang="zh-TW" dirty="0"/>
              <a:t>3</a:t>
            </a:r>
            <a:r>
              <a:rPr lang="zh-TW" altLang="en-US" dirty="0"/>
              <a:t>． 切割：將食品切成小塊。</a:t>
            </a:r>
          </a:p>
          <a:p>
            <a:pPr marL="400050" lvl="1" indent="0" fontAlgn="base" latinLnBrk="1">
              <a:buNone/>
            </a:pPr>
            <a:r>
              <a:rPr lang="en-US" altLang="zh-TW" dirty="0"/>
              <a:t>4</a:t>
            </a:r>
            <a:r>
              <a:rPr lang="zh-TW" altLang="en-US" dirty="0"/>
              <a:t>． 包裝：將食品裝入包裝袋。</a:t>
            </a:r>
          </a:p>
          <a:p>
            <a:pPr fontAlgn="base" latinLnBrk="1"/>
            <a:r>
              <a:rPr lang="zh-TW" altLang="en-US" dirty="0"/>
              <a:t>如果不採用流水線，一個食品完成上述四個步驟後，下一個食品才進行處理，耗時且影響效率。</a:t>
            </a:r>
            <a:endParaRPr lang="en-US" altLang="zh-TW" dirty="0"/>
          </a:p>
          <a:p>
            <a:pPr fontAlgn="base" latinLnBrk="1"/>
            <a:r>
              <a:rPr lang="zh-TW" altLang="en-US" dirty="0"/>
              <a:t>採用流水線技術，就可以同時處理四個食品。</a:t>
            </a:r>
            <a:endParaRPr lang="en-US" altLang="zh-TW" dirty="0"/>
          </a:p>
          <a:p>
            <a:pPr fontAlgn="base" latinLnBrk="1"/>
            <a:r>
              <a:rPr lang="zh-TW" altLang="en-US" dirty="0"/>
              <a:t>這就是並行算法中的時間並行，在同一時間啟動兩個或兩個以上的操作，大大提高計算性能。</a:t>
            </a:r>
            <a:endParaRPr lang="en-US" altLang="zh-TW" dirty="0"/>
          </a:p>
          <a:p>
            <a:pPr fontAlgn="base" latinLnBrk="1"/>
            <a:r>
              <a:rPr lang="zh-TW" altLang="en-US" dirty="0"/>
              <a:t>可以實現在單一處理器。</a:t>
            </a:r>
          </a:p>
          <a:p>
            <a:endParaRPr lang="zh-TW" altLang="en-US" dirty="0"/>
          </a:p>
        </p:txBody>
      </p:sp>
    </p:spTree>
    <p:extLst>
      <p:ext uri="{BB962C8B-B14F-4D97-AF65-F5344CB8AC3E}">
        <p14:creationId xmlns:p14="http://schemas.microsoft.com/office/powerpoint/2010/main" val="997169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E4F81E-3345-4ADA-8CF1-4E25BEDCC7E4}"/>
              </a:ext>
            </a:extLst>
          </p:cNvPr>
          <p:cNvSpPr>
            <a:spLocks noGrp="1"/>
          </p:cNvSpPr>
          <p:nvPr>
            <p:ph type="title"/>
          </p:nvPr>
        </p:nvSpPr>
        <p:spPr/>
        <p:txBody>
          <a:bodyPr/>
          <a:lstStyle/>
          <a:p>
            <a:r>
              <a:rPr lang="en-US" altLang="zh-TW" dirty="0"/>
              <a:t>Classic RISC Pipeline</a:t>
            </a:r>
            <a:endParaRPr lang="zh-TW" altLang="en-US" dirty="0"/>
          </a:p>
        </p:txBody>
      </p:sp>
      <p:sp>
        <p:nvSpPr>
          <p:cNvPr id="3" name="內容版面配置區 2">
            <a:extLst>
              <a:ext uri="{FF2B5EF4-FFF2-40B4-BE49-F238E27FC236}">
                <a16:creationId xmlns:a16="http://schemas.microsoft.com/office/drawing/2014/main" id="{F4EBEF1C-F0F6-472A-B535-8D6466BF2EA0}"/>
              </a:ext>
            </a:extLst>
          </p:cNvPr>
          <p:cNvSpPr>
            <a:spLocks noGrp="1"/>
          </p:cNvSpPr>
          <p:nvPr>
            <p:ph idx="1"/>
          </p:nvPr>
        </p:nvSpPr>
        <p:spPr/>
        <p:txBody>
          <a:bodyPr/>
          <a:lstStyle/>
          <a:p>
            <a:r>
              <a:rPr lang="en-US" altLang="zh-TW" dirty="0"/>
              <a:t>Instruction fetch</a:t>
            </a:r>
          </a:p>
          <a:p>
            <a:r>
              <a:rPr lang="en-US" altLang="zh-TW" dirty="0"/>
              <a:t>Instruction decode and register fetch</a:t>
            </a:r>
          </a:p>
          <a:p>
            <a:r>
              <a:rPr lang="en-US" altLang="zh-TW" dirty="0"/>
              <a:t>Execute</a:t>
            </a:r>
          </a:p>
          <a:p>
            <a:r>
              <a:rPr lang="en-US" altLang="zh-TW" dirty="0"/>
              <a:t>Memory access</a:t>
            </a:r>
          </a:p>
          <a:p>
            <a:r>
              <a:rPr lang="en-US" altLang="zh-TW" dirty="0"/>
              <a:t>Register write back</a:t>
            </a:r>
          </a:p>
          <a:p>
            <a:endParaRPr lang="zh-TW" altLang="en-US" dirty="0"/>
          </a:p>
        </p:txBody>
      </p:sp>
      <p:pic>
        <p:nvPicPr>
          <p:cNvPr id="4" name="圖片 3">
            <a:extLst>
              <a:ext uri="{FF2B5EF4-FFF2-40B4-BE49-F238E27FC236}">
                <a16:creationId xmlns:a16="http://schemas.microsoft.com/office/drawing/2014/main" id="{926887E6-78D9-492D-8C01-58D176E68C72}"/>
              </a:ext>
            </a:extLst>
          </p:cNvPr>
          <p:cNvPicPr>
            <a:picLocks noChangeAspect="1"/>
          </p:cNvPicPr>
          <p:nvPr/>
        </p:nvPicPr>
        <p:blipFill>
          <a:blip r:embed="rId2"/>
          <a:stretch>
            <a:fillRect/>
          </a:stretch>
        </p:blipFill>
        <p:spPr>
          <a:xfrm>
            <a:off x="5244809" y="2604193"/>
            <a:ext cx="6386513" cy="4114800"/>
          </a:xfrm>
          <a:prstGeom prst="rect">
            <a:avLst/>
          </a:prstGeom>
        </p:spPr>
      </p:pic>
    </p:spTree>
    <p:extLst>
      <p:ext uri="{BB962C8B-B14F-4D97-AF65-F5344CB8AC3E}">
        <p14:creationId xmlns:p14="http://schemas.microsoft.com/office/powerpoint/2010/main" val="3376069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396233-0190-44B7-8A01-3B89C318ACC6}"/>
              </a:ext>
            </a:extLst>
          </p:cNvPr>
          <p:cNvSpPr>
            <a:spLocks noGrp="1"/>
          </p:cNvSpPr>
          <p:nvPr>
            <p:ph type="title"/>
          </p:nvPr>
        </p:nvSpPr>
        <p:spPr/>
        <p:txBody>
          <a:bodyPr/>
          <a:lstStyle/>
          <a:p>
            <a:r>
              <a:rPr lang="zh-TW" altLang="en-US" dirty="0"/>
              <a:t>空間並行的例子</a:t>
            </a:r>
          </a:p>
        </p:txBody>
      </p:sp>
      <p:sp>
        <p:nvSpPr>
          <p:cNvPr id="3" name="內容版面配置區 2">
            <a:extLst>
              <a:ext uri="{FF2B5EF4-FFF2-40B4-BE49-F238E27FC236}">
                <a16:creationId xmlns:a16="http://schemas.microsoft.com/office/drawing/2014/main" id="{91F02209-C6F4-4E64-8320-ED2EF09E78E6}"/>
              </a:ext>
            </a:extLst>
          </p:cNvPr>
          <p:cNvSpPr>
            <a:spLocks noGrp="1"/>
          </p:cNvSpPr>
          <p:nvPr>
            <p:ph idx="1"/>
          </p:nvPr>
        </p:nvSpPr>
        <p:spPr/>
        <p:txBody>
          <a:bodyPr/>
          <a:lstStyle/>
          <a:p>
            <a:r>
              <a:rPr lang="zh-TW" altLang="en-US" dirty="0"/>
              <a:t>小李準備在植樹節種三棵樹，如果小李</a:t>
            </a:r>
            <a:r>
              <a:rPr lang="en-US" altLang="zh-TW" dirty="0"/>
              <a:t>1</a:t>
            </a:r>
            <a:r>
              <a:rPr lang="zh-TW" altLang="en-US" dirty="0"/>
              <a:t>個人需要</a:t>
            </a:r>
            <a:r>
              <a:rPr lang="en-US" altLang="zh-TW" dirty="0"/>
              <a:t>6</a:t>
            </a:r>
            <a:r>
              <a:rPr lang="zh-TW" altLang="en-US" dirty="0"/>
              <a:t>個小時才能完成任務，植樹節當天他叫來了好朋友小紅、小王，三個人同時開始挖坑植樹，</a:t>
            </a:r>
            <a:r>
              <a:rPr lang="en-US" altLang="zh-TW" dirty="0"/>
              <a:t>2</a:t>
            </a:r>
            <a:r>
              <a:rPr lang="zh-TW" altLang="en-US" dirty="0"/>
              <a:t>個小時後每個人都完成了一顆植樹任務。</a:t>
            </a:r>
            <a:endParaRPr lang="en-US" altLang="zh-TW" dirty="0"/>
          </a:p>
          <a:p>
            <a:endParaRPr lang="en-US" altLang="zh-TW" dirty="0"/>
          </a:p>
          <a:p>
            <a:r>
              <a:rPr lang="zh-TW" altLang="en-US" dirty="0"/>
              <a:t>這就是並行算法中的空間並行，將一個大任務分割成多個相同的子任務，來加快問題解決速度。</a:t>
            </a:r>
            <a:endParaRPr lang="en-US" altLang="zh-TW" dirty="0"/>
          </a:p>
          <a:p>
            <a:endParaRPr lang="en-US" altLang="zh-TW" dirty="0"/>
          </a:p>
          <a:p>
            <a:r>
              <a:rPr lang="zh-TW" altLang="en-US" dirty="0"/>
              <a:t>必須具備多個處理器。</a:t>
            </a:r>
          </a:p>
        </p:txBody>
      </p:sp>
    </p:spTree>
    <p:extLst>
      <p:ext uri="{BB962C8B-B14F-4D97-AF65-F5344CB8AC3E}">
        <p14:creationId xmlns:p14="http://schemas.microsoft.com/office/powerpoint/2010/main" val="3414928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2A3BFE-C325-4FC4-A8BC-50F7B98E52CC}"/>
              </a:ext>
            </a:extLst>
          </p:cNvPr>
          <p:cNvSpPr>
            <a:spLocks noGrp="1"/>
          </p:cNvSpPr>
          <p:nvPr>
            <p:ph type="title"/>
          </p:nvPr>
        </p:nvSpPr>
        <p:spPr/>
        <p:txBody>
          <a:bodyPr/>
          <a:lstStyle/>
          <a:p>
            <a:r>
              <a:rPr lang="zh-TW" altLang="en-US" dirty="0"/>
              <a:t>平行計算（</a:t>
            </a:r>
            <a:r>
              <a:rPr lang="en-US" altLang="zh-TW" dirty="0"/>
              <a:t>Parallel Computing</a:t>
            </a:r>
            <a:r>
              <a:rPr lang="zh-TW" altLang="en-US" dirty="0"/>
              <a:t>）</a:t>
            </a:r>
          </a:p>
        </p:txBody>
      </p:sp>
      <p:sp>
        <p:nvSpPr>
          <p:cNvPr id="3" name="內容版面配置區 2">
            <a:extLst>
              <a:ext uri="{FF2B5EF4-FFF2-40B4-BE49-F238E27FC236}">
                <a16:creationId xmlns:a16="http://schemas.microsoft.com/office/drawing/2014/main" id="{619DDAF5-A4E7-4E03-8808-215F3B615453}"/>
              </a:ext>
            </a:extLst>
          </p:cNvPr>
          <p:cNvSpPr>
            <a:spLocks noGrp="1"/>
          </p:cNvSpPr>
          <p:nvPr>
            <p:ph idx="1"/>
          </p:nvPr>
        </p:nvSpPr>
        <p:spPr>
          <a:xfrm>
            <a:off x="677334" y="1446508"/>
            <a:ext cx="9838266" cy="5017451"/>
          </a:xfrm>
        </p:spPr>
        <p:txBody>
          <a:bodyPr>
            <a:normAutofit/>
          </a:bodyPr>
          <a:lstStyle/>
          <a:p>
            <a:r>
              <a:rPr lang="zh-TW" altLang="en-US" dirty="0"/>
              <a:t>平行計算又可分為</a:t>
            </a:r>
            <a:r>
              <a:rPr lang="zh-TW" altLang="en-US" dirty="0">
                <a:solidFill>
                  <a:srgbClr val="FFFF00"/>
                </a:solidFill>
              </a:rPr>
              <a:t>資料並行</a:t>
            </a:r>
            <a:r>
              <a:rPr lang="en-US" altLang="zh-TW" dirty="0">
                <a:solidFill>
                  <a:srgbClr val="FFFF00"/>
                </a:solidFill>
              </a:rPr>
              <a:t>(data parallelism)</a:t>
            </a:r>
            <a:r>
              <a:rPr lang="zh-TW" altLang="en-US" dirty="0"/>
              <a:t>和</a:t>
            </a:r>
            <a:r>
              <a:rPr lang="zh-TW" altLang="en-US" dirty="0">
                <a:solidFill>
                  <a:srgbClr val="FFFF00"/>
                </a:solidFill>
              </a:rPr>
              <a:t>任務並行</a:t>
            </a:r>
            <a:r>
              <a:rPr lang="en-US" altLang="zh-TW" dirty="0">
                <a:solidFill>
                  <a:srgbClr val="FFFF00"/>
                </a:solidFill>
              </a:rPr>
              <a:t>(task parallelism)</a:t>
            </a:r>
            <a:r>
              <a:rPr lang="zh-TW" altLang="en-US" dirty="0"/>
              <a:t>。</a:t>
            </a:r>
            <a:endParaRPr lang="en-US" altLang="zh-TW" dirty="0"/>
          </a:p>
          <a:p>
            <a:endParaRPr lang="en-US" altLang="zh-TW" dirty="0"/>
          </a:p>
          <a:p>
            <a:r>
              <a:rPr lang="zh-TW" altLang="en-US" dirty="0"/>
              <a:t>資料並行把大的任務化解成若干個相同的子任務，處理起來比任務並行簡單。</a:t>
            </a:r>
            <a:endParaRPr lang="en-US" altLang="zh-TW" dirty="0"/>
          </a:p>
          <a:p>
            <a:endParaRPr lang="en-US" altLang="zh-TW" dirty="0"/>
          </a:p>
          <a:p>
            <a:r>
              <a:rPr lang="zh-TW" altLang="en-US" dirty="0"/>
              <a:t>空間上的並行導致兩類並行機的產生。</a:t>
            </a:r>
            <a:endParaRPr lang="en-US" altLang="zh-TW" dirty="0"/>
          </a:p>
          <a:p>
            <a:pPr lvl="1"/>
            <a:r>
              <a:rPr lang="en-US" altLang="zh-TW" dirty="0"/>
              <a:t>Michael Flynn</a:t>
            </a:r>
            <a:r>
              <a:rPr lang="zh-TW" altLang="en-US" dirty="0"/>
              <a:t>（費林分類法），高效能計算機的分類方式。</a:t>
            </a:r>
            <a:endParaRPr lang="en-US" altLang="zh-TW" dirty="0"/>
          </a:p>
          <a:p>
            <a:pPr lvl="1"/>
            <a:r>
              <a:rPr lang="zh-TW" altLang="en-US" dirty="0"/>
              <a:t>單指令流多資料流（</a:t>
            </a:r>
            <a:r>
              <a:rPr lang="en-US" altLang="zh-TW" dirty="0"/>
              <a:t>SIMD</a:t>
            </a:r>
            <a:r>
              <a:rPr lang="zh-TW" altLang="en-US" dirty="0"/>
              <a:t>）和多指令流多資料流（</a:t>
            </a:r>
            <a:r>
              <a:rPr lang="en-US" altLang="zh-TW" dirty="0"/>
              <a:t>MIMD</a:t>
            </a:r>
            <a:r>
              <a:rPr lang="zh-TW" altLang="en-US" dirty="0"/>
              <a:t>）</a:t>
            </a:r>
          </a:p>
        </p:txBody>
      </p:sp>
    </p:spTree>
    <p:extLst>
      <p:ext uri="{BB962C8B-B14F-4D97-AF65-F5344CB8AC3E}">
        <p14:creationId xmlns:p14="http://schemas.microsoft.com/office/powerpoint/2010/main" val="1961487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Parallel Computer Classification </a:t>
            </a:r>
            <a:endParaRPr lang="zh-TW" altLang="en-US" dirty="0"/>
          </a:p>
        </p:txBody>
      </p:sp>
      <p:sp>
        <p:nvSpPr>
          <p:cNvPr id="3" name="內容版面配置區 2"/>
          <p:cNvSpPr>
            <a:spLocks noGrp="1"/>
          </p:cNvSpPr>
          <p:nvPr>
            <p:ph idx="1"/>
          </p:nvPr>
        </p:nvSpPr>
        <p:spPr/>
        <p:txBody>
          <a:bodyPr>
            <a:normAutofit/>
          </a:bodyPr>
          <a:lstStyle/>
          <a:p>
            <a:r>
              <a:rPr lang="zh-TW" altLang="en-US" dirty="0"/>
              <a:t>費林分類法（</a:t>
            </a:r>
            <a:r>
              <a:rPr lang="en-US" altLang="zh-TW" dirty="0"/>
              <a:t>Flynn's Taxonomy</a:t>
            </a:r>
            <a:r>
              <a:rPr lang="zh-TW" altLang="en-US" dirty="0"/>
              <a:t>） </a:t>
            </a:r>
            <a:endParaRPr lang="en-US" altLang="zh-TW" dirty="0"/>
          </a:p>
          <a:p>
            <a:r>
              <a:rPr lang="zh-TW" altLang="en-US" dirty="0"/>
              <a:t>是一種高效能計算機的分類方式。</a:t>
            </a:r>
            <a:r>
              <a:rPr lang="en-US" altLang="zh-TW" dirty="0"/>
              <a:t>1972</a:t>
            </a:r>
            <a:r>
              <a:rPr lang="zh-TW" altLang="en-US" dirty="0"/>
              <a:t>年費林（</a:t>
            </a:r>
            <a:r>
              <a:rPr lang="en-US" altLang="zh-TW" dirty="0"/>
              <a:t>Michael J. Flynn</a:t>
            </a:r>
            <a:r>
              <a:rPr lang="zh-TW" altLang="en-US" dirty="0"/>
              <a:t>）根據資訊流（</a:t>
            </a:r>
            <a:r>
              <a:rPr lang="en-US" altLang="zh-TW" dirty="0"/>
              <a:t>information stream</a:t>
            </a:r>
            <a:r>
              <a:rPr lang="zh-TW" altLang="en-US" dirty="0"/>
              <a:t>）可分成指令（</a:t>
            </a:r>
            <a:r>
              <a:rPr lang="en-US" altLang="zh-TW" dirty="0"/>
              <a:t>Instruction</a:t>
            </a:r>
            <a:r>
              <a:rPr lang="zh-TW" altLang="en-US" dirty="0"/>
              <a:t>）和資料（</a:t>
            </a:r>
            <a:r>
              <a:rPr lang="en-US" altLang="zh-TW" dirty="0"/>
              <a:t>Data</a:t>
            </a:r>
            <a:r>
              <a:rPr lang="zh-TW" altLang="en-US" dirty="0"/>
              <a:t>）兩種。據此又可分成四種計算機類型：</a:t>
            </a:r>
          </a:p>
          <a:p>
            <a:pPr lvl="1"/>
            <a:r>
              <a:rPr lang="zh-TW" altLang="en-US" sz="2400" dirty="0"/>
              <a:t>單一指令流單一資料流計算機（</a:t>
            </a:r>
            <a:r>
              <a:rPr lang="en-US" altLang="zh-TW" sz="2400" dirty="0"/>
              <a:t>SISD</a:t>
            </a:r>
            <a:r>
              <a:rPr lang="zh-TW" altLang="en-US" sz="2400" dirty="0"/>
              <a:t>）</a:t>
            </a:r>
          </a:p>
          <a:p>
            <a:pPr lvl="1"/>
            <a:r>
              <a:rPr lang="zh-TW" altLang="en-US" sz="2400" dirty="0"/>
              <a:t>單一指令流多資料流計算機（</a:t>
            </a:r>
            <a:r>
              <a:rPr lang="en-US" altLang="zh-TW" sz="2400" dirty="0"/>
              <a:t>SIMD</a:t>
            </a:r>
            <a:r>
              <a:rPr lang="zh-TW" altLang="en-US" sz="2400" dirty="0"/>
              <a:t>）</a:t>
            </a:r>
          </a:p>
          <a:p>
            <a:pPr lvl="1"/>
            <a:r>
              <a:rPr lang="zh-TW" altLang="en-US" sz="2400" dirty="0"/>
              <a:t>多指令流單一資料流計算機（</a:t>
            </a:r>
            <a:r>
              <a:rPr lang="en-US" altLang="zh-TW" sz="2400" dirty="0"/>
              <a:t>MISD</a:t>
            </a:r>
            <a:r>
              <a:rPr lang="zh-TW" altLang="en-US" sz="2400" dirty="0"/>
              <a:t>）</a:t>
            </a:r>
          </a:p>
          <a:p>
            <a:pPr lvl="1"/>
            <a:r>
              <a:rPr lang="zh-TW" altLang="en-US" sz="2400" dirty="0"/>
              <a:t>多指令流多資料流計算機（</a:t>
            </a:r>
            <a:r>
              <a:rPr lang="en-US" altLang="zh-TW" sz="2400" dirty="0"/>
              <a:t>MIMD</a:t>
            </a:r>
            <a:r>
              <a:rPr lang="zh-TW" altLang="en-US" sz="2400" dirty="0"/>
              <a:t>）</a:t>
            </a:r>
          </a:p>
        </p:txBody>
      </p:sp>
    </p:spTree>
    <p:extLst>
      <p:ext uri="{BB962C8B-B14F-4D97-AF65-F5344CB8AC3E}">
        <p14:creationId xmlns:p14="http://schemas.microsoft.com/office/powerpoint/2010/main" val="83141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Single Instruction, Single Data (SISD)</a:t>
            </a:r>
            <a:endParaRPr lang="zh-TW" altLang="en-US" dirty="0"/>
          </a:p>
        </p:txBody>
      </p:sp>
      <p:sp>
        <p:nvSpPr>
          <p:cNvPr id="3" name="內容版面配置區 2"/>
          <p:cNvSpPr>
            <a:spLocks noGrp="1"/>
          </p:cNvSpPr>
          <p:nvPr>
            <p:ph idx="1"/>
          </p:nvPr>
        </p:nvSpPr>
        <p:spPr>
          <a:xfrm>
            <a:off x="677333" y="1474789"/>
            <a:ext cx="10606551" cy="5017451"/>
          </a:xfrm>
        </p:spPr>
        <p:txBody>
          <a:bodyPr/>
          <a:lstStyle/>
          <a:p>
            <a:r>
              <a:rPr lang="en-US" altLang="zh-TW" sz="2800" dirty="0"/>
              <a:t>A serial (non-parallel) computer </a:t>
            </a:r>
          </a:p>
          <a:p>
            <a:r>
              <a:rPr lang="en-US" altLang="zh-TW" sz="2800" dirty="0"/>
              <a:t>Single Instruction: Only one instruction stream is being acted on by the CPU during any one clock cycle  </a:t>
            </a:r>
          </a:p>
          <a:p>
            <a:r>
              <a:rPr lang="en-US" altLang="zh-TW" sz="2800" dirty="0"/>
              <a:t>Single Data: Only one data stream is being used as input during any one clock cycle  </a:t>
            </a:r>
          </a:p>
          <a:p>
            <a:r>
              <a:rPr lang="en-US" altLang="zh-TW" sz="2800" dirty="0"/>
              <a:t>Example: Old mainframes, single-core processor </a:t>
            </a:r>
            <a:endParaRPr lang="zh-TW" altLang="en-US" sz="2800" dirty="0"/>
          </a:p>
        </p:txBody>
      </p:sp>
      <p:pic>
        <p:nvPicPr>
          <p:cNvPr id="4" name="圖片 3"/>
          <p:cNvPicPr>
            <a:picLocks noChangeAspect="1"/>
          </p:cNvPicPr>
          <p:nvPr/>
        </p:nvPicPr>
        <p:blipFill>
          <a:blip r:embed="rId2"/>
          <a:stretch>
            <a:fillRect/>
          </a:stretch>
        </p:blipFill>
        <p:spPr>
          <a:xfrm>
            <a:off x="7410303" y="4633770"/>
            <a:ext cx="4619021" cy="2103567"/>
          </a:xfrm>
          <a:prstGeom prst="rect">
            <a:avLst/>
          </a:prstGeom>
        </p:spPr>
      </p:pic>
    </p:spTree>
    <p:extLst>
      <p:ext uri="{BB962C8B-B14F-4D97-AF65-F5344CB8AC3E}">
        <p14:creationId xmlns:p14="http://schemas.microsoft.com/office/powerpoint/2010/main" val="1582795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Single Instruction, Multiple Data (SIMD): </a:t>
            </a:r>
          </a:p>
        </p:txBody>
      </p:sp>
      <p:sp>
        <p:nvSpPr>
          <p:cNvPr id="3" name="內容版面配置區 2"/>
          <p:cNvSpPr>
            <a:spLocks noGrp="1"/>
          </p:cNvSpPr>
          <p:nvPr>
            <p:ph idx="1"/>
          </p:nvPr>
        </p:nvSpPr>
        <p:spPr>
          <a:xfrm>
            <a:off x="677333" y="1474789"/>
            <a:ext cx="10827901" cy="5017451"/>
          </a:xfrm>
        </p:spPr>
        <p:txBody>
          <a:bodyPr/>
          <a:lstStyle/>
          <a:p>
            <a:r>
              <a:rPr lang="en-US" altLang="zh-TW" dirty="0"/>
              <a:t>Single Instruction: All processing units execute the same instruction at any given clock cycle </a:t>
            </a:r>
          </a:p>
          <a:p>
            <a:r>
              <a:rPr lang="en-US" altLang="zh-TW" dirty="0"/>
              <a:t>Multiple Data: Each processing unit can operate on a different data element  </a:t>
            </a:r>
          </a:p>
          <a:p>
            <a:r>
              <a:rPr lang="en-US" altLang="zh-TW" dirty="0"/>
              <a:t>Example: GPU, vector processor (X86 AVX instruction) </a:t>
            </a:r>
            <a:endParaRPr lang="zh-TW" altLang="en-US" dirty="0"/>
          </a:p>
        </p:txBody>
      </p:sp>
      <p:pic>
        <p:nvPicPr>
          <p:cNvPr id="6" name="圖片 5"/>
          <p:cNvPicPr>
            <a:picLocks noChangeAspect="1"/>
          </p:cNvPicPr>
          <p:nvPr/>
        </p:nvPicPr>
        <p:blipFill>
          <a:blip r:embed="rId2"/>
          <a:stretch>
            <a:fillRect/>
          </a:stretch>
        </p:blipFill>
        <p:spPr>
          <a:xfrm>
            <a:off x="1088021" y="3983514"/>
            <a:ext cx="7404542" cy="2473208"/>
          </a:xfrm>
          <a:prstGeom prst="rect">
            <a:avLst/>
          </a:prstGeom>
        </p:spPr>
      </p:pic>
    </p:spTree>
    <p:extLst>
      <p:ext uri="{BB962C8B-B14F-4D97-AF65-F5344CB8AC3E}">
        <p14:creationId xmlns:p14="http://schemas.microsoft.com/office/powerpoint/2010/main" val="2071230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Multiple Instruction, Single Data (MISD): </a:t>
            </a:r>
          </a:p>
        </p:txBody>
      </p:sp>
      <p:sp>
        <p:nvSpPr>
          <p:cNvPr id="3" name="內容版面配置區 2"/>
          <p:cNvSpPr>
            <a:spLocks noGrp="1"/>
          </p:cNvSpPr>
          <p:nvPr>
            <p:ph idx="1"/>
          </p:nvPr>
        </p:nvSpPr>
        <p:spPr>
          <a:xfrm>
            <a:off x="677334" y="1474789"/>
            <a:ext cx="11082544" cy="5017451"/>
          </a:xfrm>
        </p:spPr>
        <p:txBody>
          <a:bodyPr/>
          <a:lstStyle/>
          <a:p>
            <a:r>
              <a:rPr lang="en-US" altLang="zh-TW" dirty="0"/>
              <a:t>Multiple Instruction: Each processing unit operates on the data independently via separate instruction streams.  </a:t>
            </a:r>
          </a:p>
          <a:p>
            <a:r>
              <a:rPr lang="en-US" altLang="zh-TW" dirty="0"/>
              <a:t>Single Data: A single data stream is fed into multiple processing units.  </a:t>
            </a:r>
          </a:p>
          <a:p>
            <a:r>
              <a:rPr lang="en-US" altLang="zh-TW" dirty="0"/>
              <a:t>Example: Only experiment by CMU in 1971; Could be used for fault tolerance </a:t>
            </a:r>
            <a:endParaRPr lang="zh-TW" altLang="en-US" dirty="0"/>
          </a:p>
        </p:txBody>
      </p:sp>
      <p:pic>
        <p:nvPicPr>
          <p:cNvPr id="4" name="圖片 3"/>
          <p:cNvPicPr>
            <a:picLocks noChangeAspect="1"/>
          </p:cNvPicPr>
          <p:nvPr/>
        </p:nvPicPr>
        <p:blipFill>
          <a:blip r:embed="rId2"/>
          <a:stretch>
            <a:fillRect/>
          </a:stretch>
        </p:blipFill>
        <p:spPr>
          <a:xfrm>
            <a:off x="2025568" y="3983514"/>
            <a:ext cx="7773485" cy="2310410"/>
          </a:xfrm>
          <a:prstGeom prst="rect">
            <a:avLst/>
          </a:prstGeom>
        </p:spPr>
      </p:pic>
    </p:spTree>
    <p:extLst>
      <p:ext uri="{BB962C8B-B14F-4D97-AF65-F5344CB8AC3E}">
        <p14:creationId xmlns:p14="http://schemas.microsoft.com/office/powerpoint/2010/main" val="19626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Multiple Instruction, Multiple Data (MIMD): </a:t>
            </a:r>
          </a:p>
        </p:txBody>
      </p:sp>
      <p:sp>
        <p:nvSpPr>
          <p:cNvPr id="3" name="內容版面配置區 2"/>
          <p:cNvSpPr>
            <a:spLocks noGrp="1"/>
          </p:cNvSpPr>
          <p:nvPr>
            <p:ph idx="1"/>
          </p:nvPr>
        </p:nvSpPr>
        <p:spPr/>
        <p:txBody>
          <a:bodyPr/>
          <a:lstStyle/>
          <a:p>
            <a:r>
              <a:rPr lang="en-US" altLang="zh-TW" dirty="0"/>
              <a:t>Multiple Instruction: Every processor may be executing a different instruction stream </a:t>
            </a:r>
          </a:p>
          <a:p>
            <a:r>
              <a:rPr lang="en-US" altLang="zh-TW" dirty="0"/>
              <a:t>Multiple Data: Every processor may be working with a different data stream </a:t>
            </a:r>
          </a:p>
          <a:p>
            <a:r>
              <a:rPr lang="en-US" altLang="zh-TW" dirty="0"/>
              <a:t>Example: Most modern computers, such as multi-core CPU </a:t>
            </a:r>
            <a:endParaRPr lang="zh-TW" altLang="en-US" dirty="0"/>
          </a:p>
        </p:txBody>
      </p:sp>
      <p:pic>
        <p:nvPicPr>
          <p:cNvPr id="4" name="圖片 3"/>
          <p:cNvPicPr>
            <a:picLocks noChangeAspect="1"/>
          </p:cNvPicPr>
          <p:nvPr/>
        </p:nvPicPr>
        <p:blipFill>
          <a:blip r:embed="rId2"/>
          <a:stretch>
            <a:fillRect/>
          </a:stretch>
        </p:blipFill>
        <p:spPr>
          <a:xfrm>
            <a:off x="1041720" y="3886249"/>
            <a:ext cx="8458187" cy="2744887"/>
          </a:xfrm>
          <a:prstGeom prst="rect">
            <a:avLst/>
          </a:prstGeom>
        </p:spPr>
      </p:pic>
    </p:spTree>
    <p:extLst>
      <p:ext uri="{BB962C8B-B14F-4D97-AF65-F5344CB8AC3E}">
        <p14:creationId xmlns:p14="http://schemas.microsoft.com/office/powerpoint/2010/main" val="89658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課程大綱</a:t>
            </a:r>
          </a:p>
        </p:txBody>
      </p:sp>
      <p:sp>
        <p:nvSpPr>
          <p:cNvPr id="3" name="內容版面配置區 2"/>
          <p:cNvSpPr>
            <a:spLocks noGrp="1"/>
          </p:cNvSpPr>
          <p:nvPr>
            <p:ph idx="1"/>
          </p:nvPr>
        </p:nvSpPr>
        <p:spPr/>
        <p:txBody>
          <a:bodyPr/>
          <a:lstStyle/>
          <a:p>
            <a:r>
              <a:rPr lang="zh-TW" altLang="en-US" dirty="0"/>
              <a:t>課程名稱：平行計算</a:t>
            </a:r>
          </a:p>
          <a:p>
            <a:r>
              <a:rPr lang="zh-TW" altLang="en-US" dirty="0"/>
              <a:t>英文名稱：</a:t>
            </a:r>
            <a:r>
              <a:rPr lang="en-US" altLang="zh-TW" dirty="0"/>
              <a:t>Parallel Computing</a:t>
            </a:r>
          </a:p>
          <a:p>
            <a:r>
              <a:rPr lang="zh-TW" altLang="en-US" dirty="0"/>
              <a:t>授課教師：林政宏 </a:t>
            </a:r>
            <a:r>
              <a:rPr lang="en-US" altLang="zh-TW" dirty="0"/>
              <a:t>brucelin@ntnu.edu.tw</a:t>
            </a:r>
          </a:p>
          <a:p>
            <a:r>
              <a:rPr lang="zh-TW" altLang="en-US" dirty="0"/>
              <a:t>課程大綱：</a:t>
            </a:r>
          </a:p>
          <a:p>
            <a:r>
              <a:rPr lang="zh-TW" altLang="en-US" dirty="0"/>
              <a:t>本課程將介紹平行計算與程式設計，課程內涵包括平行計算的背景、平行計算的軟硬體架構、平行程式設計。其中平行計算的軟硬體架構包含訊息傳遞架構</a:t>
            </a:r>
            <a:r>
              <a:rPr lang="en-US" altLang="zh-TW" dirty="0"/>
              <a:t>(message passing)</a:t>
            </a:r>
            <a:r>
              <a:rPr lang="zh-TW" altLang="en-US" dirty="0"/>
              <a:t>、共享記憶體架構</a:t>
            </a:r>
            <a:r>
              <a:rPr lang="en-US" altLang="zh-TW" dirty="0"/>
              <a:t>(shared-memory system)</a:t>
            </a:r>
            <a:r>
              <a:rPr lang="zh-TW" altLang="en-US" dirty="0"/>
              <a:t>、向量</a:t>
            </a:r>
            <a:r>
              <a:rPr lang="en-US" altLang="zh-TW" dirty="0"/>
              <a:t>/</a:t>
            </a:r>
            <a:r>
              <a:rPr lang="zh-TW" altLang="en-US" dirty="0"/>
              <a:t>單一指令多重資料架構</a:t>
            </a:r>
            <a:r>
              <a:rPr lang="en-US" altLang="zh-TW" dirty="0"/>
              <a:t>(vector/SIMD)</a:t>
            </a:r>
            <a:r>
              <a:rPr lang="zh-TW" altLang="en-US" dirty="0"/>
              <a:t>、與網路溝通架構</a:t>
            </a:r>
            <a:r>
              <a:rPr lang="en-US" altLang="zh-TW" dirty="0"/>
              <a:t>(communication networks)</a:t>
            </a:r>
            <a:r>
              <a:rPr lang="zh-TW" altLang="en-US" dirty="0"/>
              <a:t>。而平行程式設計部分包含</a:t>
            </a:r>
            <a:r>
              <a:rPr lang="en-US" altLang="zh-TW" dirty="0" err="1"/>
              <a:t>OpenMP</a:t>
            </a:r>
            <a:r>
              <a:rPr lang="en-US" altLang="zh-TW" dirty="0"/>
              <a:t>, </a:t>
            </a:r>
            <a:r>
              <a:rPr lang="en-US" altLang="zh-TW" dirty="0" err="1"/>
              <a:t>Pthreads</a:t>
            </a:r>
            <a:r>
              <a:rPr lang="en-US" altLang="zh-TW" dirty="0"/>
              <a:t>, CUDA, and MPI.</a:t>
            </a:r>
          </a:p>
          <a:p>
            <a:endParaRPr lang="zh-TW" altLang="en-US" dirty="0"/>
          </a:p>
        </p:txBody>
      </p:sp>
    </p:spTree>
    <p:extLst>
      <p:ext uri="{BB962C8B-B14F-4D97-AF65-F5344CB8AC3E}">
        <p14:creationId xmlns:p14="http://schemas.microsoft.com/office/powerpoint/2010/main" val="15774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128F29-8481-4DF5-9093-F855D7C67B50}"/>
              </a:ext>
            </a:extLst>
          </p:cNvPr>
          <p:cNvSpPr>
            <a:spLocks noGrp="1"/>
          </p:cNvSpPr>
          <p:nvPr>
            <p:ph type="title"/>
          </p:nvPr>
        </p:nvSpPr>
        <p:spPr/>
        <p:txBody>
          <a:bodyPr/>
          <a:lstStyle/>
          <a:p>
            <a:r>
              <a:rPr lang="zh-TW" altLang="en-US" dirty="0"/>
              <a:t>平行計算的特徵</a:t>
            </a:r>
          </a:p>
        </p:txBody>
      </p:sp>
      <p:sp>
        <p:nvSpPr>
          <p:cNvPr id="3" name="內容版面配置區 2">
            <a:extLst>
              <a:ext uri="{FF2B5EF4-FFF2-40B4-BE49-F238E27FC236}">
                <a16:creationId xmlns:a16="http://schemas.microsoft.com/office/drawing/2014/main" id="{497306B6-ECE5-49BA-B165-FDCFF76FD954}"/>
              </a:ext>
            </a:extLst>
          </p:cNvPr>
          <p:cNvSpPr>
            <a:spLocks noGrp="1"/>
          </p:cNvSpPr>
          <p:nvPr>
            <p:ph idx="1"/>
          </p:nvPr>
        </p:nvSpPr>
        <p:spPr/>
        <p:txBody>
          <a:bodyPr>
            <a:normAutofit/>
          </a:bodyPr>
          <a:lstStyle/>
          <a:p>
            <a:r>
              <a:rPr lang="zh-TW" altLang="en-US" sz="2800" dirty="0"/>
              <a:t>將工作分割成離散部分，有助於同時解決</a:t>
            </a:r>
            <a:endParaRPr lang="en-US" altLang="zh-TW" sz="2800" dirty="0"/>
          </a:p>
          <a:p>
            <a:endParaRPr lang="en-US" altLang="zh-TW" sz="2800" dirty="0"/>
          </a:p>
          <a:p>
            <a:r>
              <a:rPr lang="zh-TW" altLang="en-US" sz="2800" dirty="0"/>
              <a:t>即時執行多個程式指令</a:t>
            </a:r>
            <a:endParaRPr lang="en-US" altLang="zh-TW" sz="2800" dirty="0"/>
          </a:p>
          <a:p>
            <a:endParaRPr lang="en-US" altLang="zh-TW" sz="2800" dirty="0"/>
          </a:p>
          <a:p>
            <a:r>
              <a:rPr lang="zh-TW" altLang="en-US" sz="2800" dirty="0"/>
              <a:t>多計算資源下解決問題的耗時要少於單個計算資源下的耗時</a:t>
            </a:r>
          </a:p>
        </p:txBody>
      </p:sp>
    </p:spTree>
    <p:extLst>
      <p:ext uri="{BB962C8B-B14F-4D97-AF65-F5344CB8AC3E}">
        <p14:creationId xmlns:p14="http://schemas.microsoft.com/office/powerpoint/2010/main" val="369019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820A0-A5E0-4B7C-B0E3-871D02921858}"/>
              </a:ext>
            </a:extLst>
          </p:cNvPr>
          <p:cNvSpPr>
            <a:spLocks noGrp="1"/>
          </p:cNvSpPr>
          <p:nvPr>
            <p:ph type="title"/>
          </p:nvPr>
        </p:nvSpPr>
        <p:spPr/>
        <p:txBody>
          <a:bodyPr/>
          <a:lstStyle/>
          <a:p>
            <a:r>
              <a:rPr lang="zh-TW" altLang="en-US" dirty="0"/>
              <a:t>平行計算的性能度量</a:t>
            </a:r>
          </a:p>
        </p:txBody>
      </p:sp>
      <p:sp>
        <p:nvSpPr>
          <p:cNvPr id="3" name="內容版面配置區 2">
            <a:extLst>
              <a:ext uri="{FF2B5EF4-FFF2-40B4-BE49-F238E27FC236}">
                <a16:creationId xmlns:a16="http://schemas.microsoft.com/office/drawing/2014/main" id="{3989E851-3918-416F-9D18-952ED73AF08F}"/>
              </a:ext>
            </a:extLst>
          </p:cNvPr>
          <p:cNvSpPr>
            <a:spLocks noGrp="1"/>
          </p:cNvSpPr>
          <p:nvPr>
            <p:ph idx="1"/>
          </p:nvPr>
        </p:nvSpPr>
        <p:spPr/>
        <p:txBody>
          <a:bodyPr>
            <a:normAutofit/>
          </a:bodyPr>
          <a:lstStyle/>
          <a:p>
            <a:r>
              <a:rPr lang="zh-TW" altLang="en-US" sz="2800" dirty="0"/>
              <a:t>基本指標</a:t>
            </a:r>
            <a:endParaRPr lang="en-US" altLang="zh-TW" sz="2800" dirty="0"/>
          </a:p>
          <a:p>
            <a:pPr lvl="1"/>
            <a:r>
              <a:rPr lang="zh-TW" altLang="en-US" sz="2400" dirty="0"/>
              <a:t>執行時間</a:t>
            </a:r>
            <a:endParaRPr lang="en-US" altLang="zh-TW" sz="2400" dirty="0"/>
          </a:p>
          <a:p>
            <a:pPr lvl="1"/>
            <a:r>
              <a:rPr lang="zh-TW" altLang="en-US" sz="2400" dirty="0"/>
              <a:t>工作負載</a:t>
            </a:r>
            <a:endParaRPr lang="en-US" altLang="zh-TW" sz="2400" dirty="0"/>
          </a:p>
          <a:p>
            <a:pPr lvl="1"/>
            <a:r>
              <a:rPr lang="zh-TW" altLang="en-US" sz="2400" dirty="0"/>
              <a:t>儲存性能</a:t>
            </a:r>
            <a:endParaRPr lang="en-US" altLang="zh-TW" sz="2400" dirty="0"/>
          </a:p>
          <a:p>
            <a:pPr lvl="1"/>
            <a:endParaRPr lang="en-US" altLang="zh-TW" sz="2400" dirty="0"/>
          </a:p>
          <a:p>
            <a:r>
              <a:rPr lang="zh-TW" altLang="en-US" sz="2800" dirty="0"/>
              <a:t>加速比評測</a:t>
            </a:r>
            <a:endParaRPr lang="en-US" altLang="zh-TW" sz="2800" dirty="0"/>
          </a:p>
          <a:p>
            <a:pPr lvl="1"/>
            <a:r>
              <a:rPr lang="en-US" altLang="zh-TW" sz="2400" dirty="0"/>
              <a:t>Amdahl’s law</a:t>
            </a:r>
          </a:p>
          <a:p>
            <a:pPr lvl="1"/>
            <a:r>
              <a:rPr lang="en-US" altLang="zh-TW" sz="2400"/>
              <a:t>Gustofson’s </a:t>
            </a:r>
            <a:r>
              <a:rPr lang="en-US" altLang="zh-TW" sz="2400" dirty="0"/>
              <a:t>law</a:t>
            </a:r>
          </a:p>
          <a:p>
            <a:pPr lvl="1"/>
            <a:r>
              <a:rPr lang="en-US" altLang="zh-TW" sz="2400" dirty="0"/>
              <a:t>Sun-Ni’s law</a:t>
            </a:r>
            <a:endParaRPr lang="zh-TW" altLang="en-US" sz="2400" dirty="0"/>
          </a:p>
        </p:txBody>
      </p:sp>
    </p:spTree>
    <p:extLst>
      <p:ext uri="{BB962C8B-B14F-4D97-AF65-F5344CB8AC3E}">
        <p14:creationId xmlns:p14="http://schemas.microsoft.com/office/powerpoint/2010/main" val="2681441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E7CED9-45AF-4176-83A2-BEF19B1D5966}"/>
              </a:ext>
            </a:extLst>
          </p:cNvPr>
          <p:cNvSpPr>
            <a:spLocks noGrp="1"/>
          </p:cNvSpPr>
          <p:nvPr>
            <p:ph type="title"/>
          </p:nvPr>
        </p:nvSpPr>
        <p:spPr>
          <a:xfrm>
            <a:off x="677334" y="609600"/>
            <a:ext cx="5996843" cy="1320800"/>
          </a:xfrm>
        </p:spPr>
        <p:txBody>
          <a:bodyPr/>
          <a:lstStyle/>
          <a:p>
            <a:r>
              <a:rPr lang="en-US" altLang="zh-TW" dirty="0"/>
              <a:t>Amdahl’s Law</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B4E2543-F8AA-466B-93E4-2ACACABA5689}"/>
                  </a:ext>
                </a:extLst>
              </p:cNvPr>
              <p:cNvSpPr>
                <a:spLocks noGrp="1"/>
              </p:cNvSpPr>
              <p:nvPr>
                <p:ph idx="1"/>
              </p:nvPr>
            </p:nvSpPr>
            <p:spPr>
              <a:xfrm>
                <a:off x="677334" y="1474789"/>
                <a:ext cx="10837332" cy="5017451"/>
              </a:xfrm>
            </p:spPr>
            <p:txBody>
              <a:bodyPr>
                <a:normAutofit/>
              </a:bodyPr>
              <a:lstStyle/>
              <a:p>
                <a14:m>
                  <m:oMath xmlns:m="http://schemas.openxmlformats.org/officeDocument/2006/math">
                    <m:r>
                      <a:rPr lang="zh-TW" altLang="en-US" sz="2800" i="1" smtClean="0">
                        <a:latin typeface="Cambria Math" panose="02040503050406030204" pitchFamily="18" charset="0"/>
                      </a:rPr>
                      <m:t>加速倍率</m:t>
                    </m:r>
                    <m:r>
                      <a:rPr lang="en-US" altLang="zh-TW" sz="2800" b="0" i="1" smtClean="0">
                        <a:latin typeface="Cambria Math" panose="02040503050406030204" pitchFamily="18" charset="0"/>
                      </a:rPr>
                      <m:t>𝑠𝑝𝑒𝑒𝑑𝑢𝑝</m:t>
                    </m:r>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1</m:t>
                        </m:r>
                      </m:num>
                      <m:den>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1−</m:t>
                            </m:r>
                            <m:r>
                              <a:rPr lang="en-US" altLang="zh-TW" sz="2800" b="0" i="1" smtClean="0">
                                <a:latin typeface="Cambria Math" panose="02040503050406030204" pitchFamily="18" charset="0"/>
                              </a:rPr>
                              <m:t>𝑝</m:t>
                            </m:r>
                          </m:e>
                        </m:d>
                        <m:r>
                          <a:rPr lang="en-US" altLang="zh-TW" sz="2800" b="0" i="1" smtClean="0">
                            <a:latin typeface="Cambria Math" panose="02040503050406030204" pitchFamily="18" charset="0"/>
                          </a:rPr>
                          <m:t> + </m:t>
                        </m:r>
                        <m:f>
                          <m:fPr>
                            <m:type m:val="skw"/>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𝑝</m:t>
                            </m:r>
                          </m:num>
                          <m:den>
                            <m:r>
                              <a:rPr lang="en-US" altLang="zh-TW" sz="2800" b="0" i="1" smtClean="0">
                                <a:latin typeface="Cambria Math" panose="02040503050406030204" pitchFamily="18" charset="0"/>
                              </a:rPr>
                              <m:t>𝑠</m:t>
                            </m:r>
                          </m:den>
                        </m:f>
                      </m:den>
                    </m:f>
                  </m:oMath>
                </a14:m>
                <a:endParaRPr lang="en-US" altLang="zh-TW" dirty="0"/>
              </a:p>
              <a:p>
                <a:r>
                  <a:rPr lang="en-US" altLang="zh-TW" i="1" dirty="0"/>
                  <a:t>p</a:t>
                </a:r>
                <a:r>
                  <a:rPr lang="en-US" altLang="zh-TW" dirty="0"/>
                  <a:t>:</a:t>
                </a:r>
                <a:r>
                  <a:rPr lang="zh-TW" altLang="en-US" dirty="0"/>
                  <a:t>可以被平行化的比例</a:t>
                </a:r>
                <a:endParaRPr lang="en-US" altLang="zh-TW" dirty="0"/>
              </a:p>
              <a:p>
                <a:r>
                  <a:rPr lang="en-US" altLang="zh-TW" i="1" dirty="0"/>
                  <a:t>s</a:t>
                </a:r>
                <a:r>
                  <a:rPr lang="en-US" altLang="zh-TW" dirty="0"/>
                  <a:t>:</a:t>
                </a:r>
                <a:r>
                  <a:rPr lang="zh-TW" altLang="en-US" dirty="0"/>
                  <a:t>加速的倍率</a:t>
                </a:r>
                <a:endParaRPr lang="en-US" altLang="zh-TW" dirty="0"/>
              </a:p>
              <a:p>
                <a:r>
                  <a:rPr lang="zh-TW" altLang="en-US" dirty="0"/>
                  <a:t>假設有一隻程式，可以被平行的部分占</a:t>
                </a:r>
                <a:r>
                  <a:rPr lang="en-US" altLang="zh-TW" dirty="0"/>
                  <a:t>80%</a:t>
                </a:r>
              </a:p>
              <a:p>
                <a:r>
                  <a:rPr lang="en-US" altLang="zh-TW" dirty="0"/>
                  <a:t>4</a:t>
                </a:r>
                <a:r>
                  <a:rPr lang="zh-TW" altLang="en-US" dirty="0"/>
                  <a:t>個核心可以平行處理</a:t>
                </a:r>
                <a:endParaRPr lang="en-US" altLang="zh-TW" dirty="0"/>
              </a:p>
              <a:p>
                <a:pPr lvl="1"/>
                <a14:m>
                  <m:oMath xmlns:m="http://schemas.openxmlformats.org/officeDocument/2006/math">
                    <m:r>
                      <a:rPr lang="en-US" altLang="zh-TW" i="1">
                        <a:latin typeface="Cambria Math" panose="02040503050406030204" pitchFamily="18" charset="0"/>
                      </a:rPr>
                      <m:t>𝑠𝑝𝑒𝑒𝑑𝑢𝑝</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d>
                          <m:dPr>
                            <m:ctrlPr>
                              <a:rPr lang="en-US" altLang="zh-TW" i="1">
                                <a:latin typeface="Cambria Math" panose="02040503050406030204" pitchFamily="18" charset="0"/>
                              </a:rPr>
                            </m:ctrlPr>
                          </m:dPr>
                          <m:e>
                            <m:r>
                              <a:rPr lang="en-US" altLang="zh-TW" i="1">
                                <a:latin typeface="Cambria Math" panose="02040503050406030204" pitchFamily="18" charset="0"/>
                              </a:rPr>
                              <m:t>1−</m:t>
                            </m:r>
                            <m:r>
                              <a:rPr lang="en-US" altLang="zh-TW" b="0" i="1" smtClean="0">
                                <a:latin typeface="Cambria Math" panose="02040503050406030204" pitchFamily="18" charset="0"/>
                              </a:rPr>
                              <m:t>0.8</m:t>
                            </m:r>
                          </m:e>
                        </m:d>
                        <m:r>
                          <a:rPr lang="en-US" altLang="zh-TW" i="1">
                            <a:latin typeface="Cambria Math" panose="02040503050406030204" pitchFamily="18" charset="0"/>
                          </a:rPr>
                          <m:t> + </m:t>
                        </m:r>
                        <m:f>
                          <m:fPr>
                            <m:type m:val="skw"/>
                            <m:ctrlPr>
                              <a:rPr lang="en-US" altLang="zh-TW" i="1">
                                <a:latin typeface="Cambria Math" panose="02040503050406030204" pitchFamily="18" charset="0"/>
                              </a:rPr>
                            </m:ctrlPr>
                          </m:fPr>
                          <m:num>
                            <m:r>
                              <a:rPr lang="en-US" altLang="zh-TW" b="0" i="1" smtClean="0">
                                <a:latin typeface="Cambria Math" panose="02040503050406030204" pitchFamily="18" charset="0"/>
                              </a:rPr>
                              <m:t>0.8</m:t>
                            </m:r>
                          </m:num>
                          <m:den>
                            <m:r>
                              <a:rPr lang="en-US" altLang="zh-TW" b="0" i="1" smtClean="0">
                                <a:latin typeface="Cambria Math" panose="02040503050406030204" pitchFamily="18" charset="0"/>
                              </a:rPr>
                              <m:t>4</m:t>
                            </m:r>
                          </m:den>
                        </m:f>
                      </m:den>
                    </m:f>
                  </m:oMath>
                </a14:m>
                <a:r>
                  <a:rPr lang="en-US" altLang="zh-TW" dirty="0"/>
                  <a:t>=2.5</a:t>
                </a:r>
                <a:r>
                  <a:rPr lang="zh-TW" altLang="en-US" dirty="0"/>
                  <a:t>倍</a:t>
                </a:r>
                <a:endParaRPr lang="en-US" altLang="zh-TW" dirty="0"/>
              </a:p>
              <a:p>
                <a:r>
                  <a:rPr lang="zh-TW" altLang="en-US" dirty="0"/>
                  <a:t>如果有無限多個核心</a:t>
                </a:r>
                <a:endParaRPr lang="en-US" altLang="zh-TW" dirty="0"/>
              </a:p>
              <a:p>
                <a:pPr lvl="1"/>
                <a14:m>
                  <m:oMath xmlns:m="http://schemas.openxmlformats.org/officeDocument/2006/math">
                    <m:r>
                      <a:rPr lang="en-US" altLang="zh-TW" i="1">
                        <a:latin typeface="Cambria Math" panose="02040503050406030204" pitchFamily="18" charset="0"/>
                      </a:rPr>
                      <m:t>𝑠𝑝𝑒𝑒𝑑𝑢𝑝</m:t>
                    </m:r>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d>
                          <m:dPr>
                            <m:ctrlPr>
                              <a:rPr lang="en-US" altLang="zh-TW" i="1">
                                <a:latin typeface="Cambria Math" panose="02040503050406030204" pitchFamily="18" charset="0"/>
                              </a:rPr>
                            </m:ctrlPr>
                          </m:dPr>
                          <m:e>
                            <m:r>
                              <a:rPr lang="en-US" altLang="zh-TW" i="1">
                                <a:latin typeface="Cambria Math" panose="02040503050406030204" pitchFamily="18" charset="0"/>
                              </a:rPr>
                              <m:t>1−</m:t>
                            </m:r>
                            <m:r>
                              <a:rPr lang="en-US" altLang="zh-TW" b="0" i="1" smtClean="0">
                                <a:latin typeface="Cambria Math" panose="02040503050406030204" pitchFamily="18" charset="0"/>
                              </a:rPr>
                              <m:t>0.8</m:t>
                            </m:r>
                          </m:e>
                        </m:d>
                        <m:r>
                          <a:rPr lang="en-US" altLang="zh-TW" i="1">
                            <a:latin typeface="Cambria Math" panose="02040503050406030204" pitchFamily="18" charset="0"/>
                          </a:rPr>
                          <m:t> + </m:t>
                        </m:r>
                        <m:f>
                          <m:fPr>
                            <m:type m:val="skw"/>
                            <m:ctrlPr>
                              <a:rPr lang="en-US" altLang="zh-TW" i="1">
                                <a:latin typeface="Cambria Math" panose="02040503050406030204" pitchFamily="18" charset="0"/>
                              </a:rPr>
                            </m:ctrlPr>
                          </m:fPr>
                          <m:num>
                            <m:r>
                              <a:rPr lang="en-US" altLang="zh-TW" b="0" i="1" smtClean="0">
                                <a:latin typeface="Cambria Math" panose="02040503050406030204" pitchFamily="18" charset="0"/>
                              </a:rPr>
                              <m:t>0.8</m:t>
                            </m:r>
                          </m:num>
                          <m:den>
                            <m:r>
                              <a:rPr lang="en-US" altLang="zh-TW" i="1" smtClean="0">
                                <a:latin typeface="Cambria Math" panose="02040503050406030204" pitchFamily="18" charset="0"/>
                                <a:ea typeface="Cambria Math" panose="02040503050406030204" pitchFamily="18" charset="0"/>
                              </a:rPr>
                              <m:t>∞</m:t>
                            </m:r>
                          </m:den>
                        </m:f>
                      </m:den>
                    </m:f>
                    <m:r>
                      <a:rPr lang="en-US" altLang="zh-TW" b="0" i="1" smtClean="0">
                        <a:latin typeface="Cambria Math" panose="02040503050406030204" pitchFamily="18" charset="0"/>
                      </a:rPr>
                      <m:t>=5</m:t>
                    </m:r>
                  </m:oMath>
                </a14:m>
                <a:r>
                  <a:rPr lang="zh-TW" altLang="en-US" dirty="0"/>
                  <a:t>倍，最多可以提升五倍</a:t>
                </a:r>
                <a:endParaRPr lang="en-US" altLang="zh-TW" dirty="0"/>
              </a:p>
              <a:p>
                <a:r>
                  <a:rPr lang="en-US" altLang="zh-TW" dirty="0"/>
                  <a:t>Speedup</a:t>
                </a:r>
                <a:r>
                  <a:rPr lang="zh-TW" altLang="en-US" dirty="0"/>
                  <a:t>的最大的倍率被串列的比例所決定，再多的核心數都無濟於事</a:t>
                </a:r>
                <a:r>
                  <a:rPr lang="en-US" altLang="zh-TW" dirty="0"/>
                  <a:t>!!!!</a:t>
                </a:r>
                <a:endParaRPr lang="zh-TW" altLang="en-US" dirty="0"/>
              </a:p>
            </p:txBody>
          </p:sp>
        </mc:Choice>
        <mc:Fallback xmlns="">
          <p:sp>
            <p:nvSpPr>
              <p:cNvPr id="3" name="內容版面配置區 2">
                <a:extLst>
                  <a:ext uri="{FF2B5EF4-FFF2-40B4-BE49-F238E27FC236}">
                    <a16:creationId xmlns:a16="http://schemas.microsoft.com/office/drawing/2014/main" id="{BB4E2543-F8AA-466B-93E4-2ACACABA5689}"/>
                  </a:ext>
                </a:extLst>
              </p:cNvPr>
              <p:cNvSpPr>
                <a:spLocks noGrp="1" noRot="1" noChangeAspect="1" noMove="1" noResize="1" noEditPoints="1" noAdjustHandles="1" noChangeArrowheads="1" noChangeShapeType="1" noTextEdit="1"/>
              </p:cNvSpPr>
              <p:nvPr>
                <p:ph idx="1"/>
              </p:nvPr>
            </p:nvSpPr>
            <p:spPr>
              <a:xfrm>
                <a:off x="677334" y="1474789"/>
                <a:ext cx="10837332" cy="5017451"/>
              </a:xfrm>
              <a:blipFill>
                <a:blip r:embed="rId2"/>
                <a:stretch>
                  <a:fillRect l="-450" b="-365"/>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6DAED961-BC5D-44E7-8151-7D2B518EFB73}"/>
              </a:ext>
            </a:extLst>
          </p:cNvPr>
          <p:cNvSpPr/>
          <p:nvPr/>
        </p:nvSpPr>
        <p:spPr>
          <a:xfrm>
            <a:off x="7060676" y="1179570"/>
            <a:ext cx="631596" cy="6127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100</a:t>
            </a:r>
            <a:endParaRPr lang="zh-TW" altLang="en-US" dirty="0"/>
          </a:p>
        </p:txBody>
      </p:sp>
      <p:sp>
        <p:nvSpPr>
          <p:cNvPr id="7" name="文字方塊 6">
            <a:extLst>
              <a:ext uri="{FF2B5EF4-FFF2-40B4-BE49-F238E27FC236}">
                <a16:creationId xmlns:a16="http://schemas.microsoft.com/office/drawing/2014/main" id="{1CC9ABB6-B929-455D-B09C-5BE11CA9230B}"/>
              </a:ext>
            </a:extLst>
          </p:cNvPr>
          <p:cNvSpPr txBox="1"/>
          <p:nvPr/>
        </p:nvSpPr>
        <p:spPr>
          <a:xfrm>
            <a:off x="6896206" y="609600"/>
            <a:ext cx="1356462" cy="369332"/>
          </a:xfrm>
          <a:prstGeom prst="rect">
            <a:avLst/>
          </a:prstGeom>
          <a:noFill/>
        </p:spPr>
        <p:txBody>
          <a:bodyPr wrap="none" rtlCol="0">
            <a:spAutoFit/>
          </a:bodyPr>
          <a:lstStyle/>
          <a:p>
            <a:r>
              <a:rPr lang="en-US" altLang="zh-TW" dirty="0"/>
              <a:t>1 processor</a:t>
            </a:r>
            <a:endParaRPr lang="zh-TW" altLang="en-US" dirty="0"/>
          </a:p>
        </p:txBody>
      </p:sp>
      <p:sp>
        <p:nvSpPr>
          <p:cNvPr id="8" name="矩形 7">
            <a:extLst>
              <a:ext uri="{FF2B5EF4-FFF2-40B4-BE49-F238E27FC236}">
                <a16:creationId xmlns:a16="http://schemas.microsoft.com/office/drawing/2014/main" id="{A319A114-F1D6-40C1-A572-F62AE66F3A4F}"/>
              </a:ext>
            </a:extLst>
          </p:cNvPr>
          <p:cNvSpPr/>
          <p:nvPr/>
        </p:nvSpPr>
        <p:spPr>
          <a:xfrm>
            <a:off x="7060676" y="189342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9" name="矩形 8">
            <a:extLst>
              <a:ext uri="{FF2B5EF4-FFF2-40B4-BE49-F238E27FC236}">
                <a16:creationId xmlns:a16="http://schemas.microsoft.com/office/drawing/2014/main" id="{B019A5D5-B81E-4950-A752-84CD262916F9}"/>
              </a:ext>
            </a:extLst>
          </p:cNvPr>
          <p:cNvSpPr/>
          <p:nvPr/>
        </p:nvSpPr>
        <p:spPr>
          <a:xfrm>
            <a:off x="7060676" y="2607276"/>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0" name="矩形 9">
            <a:extLst>
              <a:ext uri="{FF2B5EF4-FFF2-40B4-BE49-F238E27FC236}">
                <a16:creationId xmlns:a16="http://schemas.microsoft.com/office/drawing/2014/main" id="{E7A8B9FB-DA40-4232-BDCF-8CCD3CF51F15}"/>
              </a:ext>
            </a:extLst>
          </p:cNvPr>
          <p:cNvSpPr/>
          <p:nvPr/>
        </p:nvSpPr>
        <p:spPr>
          <a:xfrm>
            <a:off x="7060676" y="3321129"/>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1" name="矩形 10">
            <a:extLst>
              <a:ext uri="{FF2B5EF4-FFF2-40B4-BE49-F238E27FC236}">
                <a16:creationId xmlns:a16="http://schemas.microsoft.com/office/drawing/2014/main" id="{517E172D-4CB9-4518-8D5C-F441DA36EACD}"/>
              </a:ext>
            </a:extLst>
          </p:cNvPr>
          <p:cNvSpPr/>
          <p:nvPr/>
        </p:nvSpPr>
        <p:spPr>
          <a:xfrm>
            <a:off x="7060676" y="4034982"/>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2" name="文字方塊 11">
            <a:extLst>
              <a:ext uri="{FF2B5EF4-FFF2-40B4-BE49-F238E27FC236}">
                <a16:creationId xmlns:a16="http://schemas.microsoft.com/office/drawing/2014/main" id="{F08815CF-DECD-494E-BD1B-723EEDFE2DEE}"/>
              </a:ext>
            </a:extLst>
          </p:cNvPr>
          <p:cNvSpPr txBox="1"/>
          <p:nvPr/>
        </p:nvSpPr>
        <p:spPr>
          <a:xfrm>
            <a:off x="8369703" y="589565"/>
            <a:ext cx="1449436" cy="369332"/>
          </a:xfrm>
          <a:prstGeom prst="rect">
            <a:avLst/>
          </a:prstGeom>
          <a:noFill/>
        </p:spPr>
        <p:txBody>
          <a:bodyPr wrap="none" rtlCol="0">
            <a:spAutoFit/>
          </a:bodyPr>
          <a:lstStyle/>
          <a:p>
            <a:r>
              <a:rPr lang="en-US" altLang="zh-TW" dirty="0"/>
              <a:t>4 processors</a:t>
            </a:r>
            <a:endParaRPr lang="zh-TW" altLang="en-US" dirty="0"/>
          </a:p>
        </p:txBody>
      </p:sp>
      <p:sp>
        <p:nvSpPr>
          <p:cNvPr id="13" name="矩形 12">
            <a:extLst>
              <a:ext uri="{FF2B5EF4-FFF2-40B4-BE49-F238E27FC236}">
                <a16:creationId xmlns:a16="http://schemas.microsoft.com/office/drawing/2014/main" id="{3E1140E4-3C65-4196-B979-19C968457485}"/>
              </a:ext>
            </a:extLst>
          </p:cNvPr>
          <p:cNvSpPr/>
          <p:nvPr/>
        </p:nvSpPr>
        <p:spPr>
          <a:xfrm>
            <a:off x="8407410" y="1168418"/>
            <a:ext cx="631596" cy="6127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100</a:t>
            </a:r>
            <a:endParaRPr lang="zh-TW" altLang="en-US" dirty="0"/>
          </a:p>
        </p:txBody>
      </p:sp>
      <p:sp>
        <p:nvSpPr>
          <p:cNvPr id="14" name="矩形 13">
            <a:extLst>
              <a:ext uri="{FF2B5EF4-FFF2-40B4-BE49-F238E27FC236}">
                <a16:creationId xmlns:a16="http://schemas.microsoft.com/office/drawing/2014/main" id="{BB72E6E0-CD8E-4D76-868E-9481EB2A520F}"/>
              </a:ext>
            </a:extLst>
          </p:cNvPr>
          <p:cNvSpPr/>
          <p:nvPr/>
        </p:nvSpPr>
        <p:spPr>
          <a:xfrm>
            <a:off x="8407410" y="189342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8" name="矩形 17">
            <a:extLst>
              <a:ext uri="{FF2B5EF4-FFF2-40B4-BE49-F238E27FC236}">
                <a16:creationId xmlns:a16="http://schemas.microsoft.com/office/drawing/2014/main" id="{86D658B7-B34D-4583-9633-EA60963A84B5}"/>
              </a:ext>
            </a:extLst>
          </p:cNvPr>
          <p:cNvSpPr/>
          <p:nvPr/>
        </p:nvSpPr>
        <p:spPr>
          <a:xfrm>
            <a:off x="9122548" y="1899481"/>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9" name="矩形 18">
            <a:extLst>
              <a:ext uri="{FF2B5EF4-FFF2-40B4-BE49-F238E27FC236}">
                <a16:creationId xmlns:a16="http://schemas.microsoft.com/office/drawing/2014/main" id="{663269C1-A39B-40A0-BF6B-292B7CF72678}"/>
              </a:ext>
            </a:extLst>
          </p:cNvPr>
          <p:cNvSpPr/>
          <p:nvPr/>
        </p:nvSpPr>
        <p:spPr>
          <a:xfrm>
            <a:off x="9855240" y="189342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20" name="矩形 19">
            <a:extLst>
              <a:ext uri="{FF2B5EF4-FFF2-40B4-BE49-F238E27FC236}">
                <a16:creationId xmlns:a16="http://schemas.microsoft.com/office/drawing/2014/main" id="{0A7A2C7C-371B-4A5E-9A7F-AA1873485758}"/>
              </a:ext>
            </a:extLst>
          </p:cNvPr>
          <p:cNvSpPr/>
          <p:nvPr/>
        </p:nvSpPr>
        <p:spPr>
          <a:xfrm>
            <a:off x="10570378" y="189342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EDB6C760-2C44-44F8-ABC5-6FF1596765DF}"/>
                  </a:ext>
                </a:extLst>
              </p:cNvPr>
              <p:cNvSpPr txBox="1"/>
              <p:nvPr/>
            </p:nvSpPr>
            <p:spPr>
              <a:xfrm>
                <a:off x="8286028" y="3022057"/>
                <a:ext cx="3138423" cy="7936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𝑠𝑝𝑒𝑒𝑑𝑢𝑝</m:t>
                      </m:r>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500</m:t>
                          </m:r>
                        </m:num>
                        <m:den>
                          <m:r>
                            <a:rPr lang="en-US" altLang="zh-TW" sz="2400" b="0" i="1" smtClean="0">
                              <a:latin typeface="Cambria Math" panose="02040503050406030204" pitchFamily="18" charset="0"/>
                            </a:rPr>
                            <m:t>200</m:t>
                          </m:r>
                        </m:den>
                      </m:f>
                      <m:r>
                        <a:rPr lang="en-US" altLang="zh-TW" sz="2400" b="0" i="1" smtClean="0">
                          <a:latin typeface="Cambria Math" panose="02040503050406030204" pitchFamily="18" charset="0"/>
                        </a:rPr>
                        <m:t>=2.5</m:t>
                      </m:r>
                    </m:oMath>
                  </m:oMathPara>
                </a14:m>
                <a:endParaRPr lang="zh-TW" altLang="en-US" sz="2400" dirty="0"/>
              </a:p>
            </p:txBody>
          </p:sp>
        </mc:Choice>
        <mc:Fallback xmlns="">
          <p:sp>
            <p:nvSpPr>
              <p:cNvPr id="21" name="文字方塊 20">
                <a:extLst>
                  <a:ext uri="{FF2B5EF4-FFF2-40B4-BE49-F238E27FC236}">
                    <a16:creationId xmlns:a16="http://schemas.microsoft.com/office/drawing/2014/main" id="{EDB6C760-2C44-44F8-ABC5-6FF1596765DF}"/>
                  </a:ext>
                </a:extLst>
              </p:cNvPr>
              <p:cNvSpPr txBox="1">
                <a:spLocks noRot="1" noChangeAspect="1" noMove="1" noResize="1" noEditPoints="1" noAdjustHandles="1" noChangeArrowheads="1" noChangeShapeType="1" noTextEdit="1"/>
              </p:cNvSpPr>
              <p:nvPr/>
            </p:nvSpPr>
            <p:spPr>
              <a:xfrm>
                <a:off x="8286028" y="3022057"/>
                <a:ext cx="3138423" cy="793679"/>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44991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D85886-5A25-4C72-BB18-C73E0C3C58B9}"/>
              </a:ext>
            </a:extLst>
          </p:cNvPr>
          <p:cNvSpPr>
            <a:spLocks noGrp="1"/>
          </p:cNvSpPr>
          <p:nvPr>
            <p:ph type="title"/>
          </p:nvPr>
        </p:nvSpPr>
        <p:spPr/>
        <p:txBody>
          <a:bodyPr/>
          <a:lstStyle/>
          <a:p>
            <a:r>
              <a:rPr lang="en-US" altLang="zh-TW" dirty="0"/>
              <a:t>Gustafson’s</a:t>
            </a:r>
            <a:r>
              <a:rPr lang="zh-TW" altLang="en-US" dirty="0"/>
              <a:t> </a:t>
            </a:r>
            <a:r>
              <a:rPr lang="en-US" altLang="zh-TW" dirty="0"/>
              <a:t>Law</a:t>
            </a:r>
            <a:endParaRPr lang="zh-TW" altLang="en-US" dirty="0"/>
          </a:p>
        </p:txBody>
      </p:sp>
      <p:sp>
        <p:nvSpPr>
          <p:cNvPr id="3" name="內容版面配置區 2">
            <a:extLst>
              <a:ext uri="{FF2B5EF4-FFF2-40B4-BE49-F238E27FC236}">
                <a16:creationId xmlns:a16="http://schemas.microsoft.com/office/drawing/2014/main" id="{7E1D631B-82E2-41C4-BA01-1921A30C33F4}"/>
              </a:ext>
            </a:extLst>
          </p:cNvPr>
          <p:cNvSpPr>
            <a:spLocks noGrp="1"/>
          </p:cNvSpPr>
          <p:nvPr>
            <p:ph idx="1"/>
          </p:nvPr>
        </p:nvSpPr>
        <p:spPr>
          <a:xfrm>
            <a:off x="677334" y="1474789"/>
            <a:ext cx="4761932" cy="5017451"/>
          </a:xfrm>
        </p:spPr>
        <p:txBody>
          <a:bodyPr/>
          <a:lstStyle/>
          <a:p>
            <a:r>
              <a:rPr lang="zh-TW" altLang="en-US" dirty="0"/>
              <a:t>直至</a:t>
            </a:r>
            <a:r>
              <a:rPr lang="en-US" altLang="zh-TW" dirty="0"/>
              <a:t>1988</a:t>
            </a:r>
            <a:r>
              <a:rPr lang="zh-TW" altLang="en-US" dirty="0"/>
              <a:t>年，</a:t>
            </a:r>
            <a:r>
              <a:rPr lang="en-US" altLang="zh-TW" dirty="0"/>
              <a:t>Gustafson </a:t>
            </a:r>
            <a:r>
              <a:rPr lang="zh-TW" altLang="en-US" dirty="0"/>
              <a:t>對於</a:t>
            </a:r>
            <a:r>
              <a:rPr lang="en-US" altLang="zh-TW" dirty="0"/>
              <a:t>Amdahl</a:t>
            </a:r>
            <a:r>
              <a:rPr lang="zh-TW" altLang="en-US" dirty="0"/>
              <a:t>定律提出不同的看法</a:t>
            </a:r>
            <a:endParaRPr lang="en-US" altLang="zh-TW" dirty="0"/>
          </a:p>
          <a:p>
            <a:r>
              <a:rPr lang="zh-TW" altLang="en-US" dirty="0"/>
              <a:t>如果有</a:t>
            </a:r>
            <a:r>
              <a:rPr lang="en-US" altLang="zh-TW" dirty="0"/>
              <a:t>2</a:t>
            </a:r>
            <a:r>
              <a:rPr lang="zh-TW" altLang="en-US" dirty="0"/>
              <a:t>個核心，我們把可平行計算的部分工作量增加一倍，可以完成</a:t>
            </a:r>
            <a:r>
              <a:rPr lang="en-US" altLang="zh-TW" dirty="0"/>
              <a:t>900</a:t>
            </a:r>
            <a:r>
              <a:rPr lang="zh-TW" altLang="en-US" dirty="0"/>
              <a:t>個單位工作，效能提升</a:t>
            </a:r>
            <a:r>
              <a:rPr lang="en-US" altLang="zh-TW" dirty="0"/>
              <a:t>80%(400/500=0.8)</a:t>
            </a:r>
          </a:p>
          <a:p>
            <a:r>
              <a:rPr lang="zh-TW" altLang="en-US" dirty="0"/>
              <a:t>如果有</a:t>
            </a:r>
            <a:r>
              <a:rPr lang="en-US" altLang="zh-TW" dirty="0"/>
              <a:t>4</a:t>
            </a:r>
            <a:r>
              <a:rPr lang="zh-TW" altLang="en-US" dirty="0"/>
              <a:t>個核心，我們把可平行計算的部分工作量增加</a:t>
            </a:r>
            <a:r>
              <a:rPr lang="en-US" altLang="zh-TW" dirty="0"/>
              <a:t>4</a:t>
            </a:r>
            <a:r>
              <a:rPr lang="zh-TW" altLang="en-US" dirty="0"/>
              <a:t>倍，可以完成</a:t>
            </a:r>
            <a:r>
              <a:rPr lang="en-US" altLang="zh-TW" dirty="0"/>
              <a:t>1700</a:t>
            </a:r>
            <a:r>
              <a:rPr lang="zh-TW" altLang="en-US" dirty="0"/>
              <a:t>個單位工作，效能提升</a:t>
            </a:r>
            <a:r>
              <a:rPr lang="en-US" altLang="zh-TW" dirty="0"/>
              <a:t>2.4</a:t>
            </a:r>
            <a:r>
              <a:rPr lang="zh-TW" altLang="en-US" dirty="0"/>
              <a:t>倍</a:t>
            </a:r>
            <a:r>
              <a:rPr lang="en-US" altLang="zh-TW" dirty="0"/>
              <a:t>(1200/500)</a:t>
            </a:r>
          </a:p>
          <a:p>
            <a:endParaRPr lang="en-US" altLang="zh-TW" dirty="0"/>
          </a:p>
          <a:p>
            <a:endParaRPr lang="zh-TW" altLang="en-US" dirty="0"/>
          </a:p>
        </p:txBody>
      </p:sp>
      <p:sp>
        <p:nvSpPr>
          <p:cNvPr id="4" name="矩形 3">
            <a:extLst>
              <a:ext uri="{FF2B5EF4-FFF2-40B4-BE49-F238E27FC236}">
                <a16:creationId xmlns:a16="http://schemas.microsoft.com/office/drawing/2014/main" id="{68C10471-B004-4FE1-8F8E-37D42C05B887}"/>
              </a:ext>
            </a:extLst>
          </p:cNvPr>
          <p:cNvSpPr/>
          <p:nvPr/>
        </p:nvSpPr>
        <p:spPr>
          <a:xfrm>
            <a:off x="5780202" y="1881069"/>
            <a:ext cx="631596" cy="6127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100</a:t>
            </a:r>
            <a:endParaRPr lang="zh-TW" altLang="en-US" dirty="0"/>
          </a:p>
        </p:txBody>
      </p:sp>
      <p:sp>
        <p:nvSpPr>
          <p:cNvPr id="5" name="文字方塊 4">
            <a:extLst>
              <a:ext uri="{FF2B5EF4-FFF2-40B4-BE49-F238E27FC236}">
                <a16:creationId xmlns:a16="http://schemas.microsoft.com/office/drawing/2014/main" id="{2412F8FA-0968-4797-AC19-8EBCA9069C06}"/>
              </a:ext>
            </a:extLst>
          </p:cNvPr>
          <p:cNvSpPr txBox="1"/>
          <p:nvPr/>
        </p:nvSpPr>
        <p:spPr>
          <a:xfrm>
            <a:off x="5615732" y="1311099"/>
            <a:ext cx="1356462" cy="369332"/>
          </a:xfrm>
          <a:prstGeom prst="rect">
            <a:avLst/>
          </a:prstGeom>
          <a:noFill/>
        </p:spPr>
        <p:txBody>
          <a:bodyPr wrap="none" rtlCol="0">
            <a:spAutoFit/>
          </a:bodyPr>
          <a:lstStyle/>
          <a:p>
            <a:r>
              <a:rPr lang="en-US" altLang="zh-TW" dirty="0"/>
              <a:t>1 processor</a:t>
            </a:r>
            <a:endParaRPr lang="zh-TW" altLang="en-US" dirty="0"/>
          </a:p>
        </p:txBody>
      </p:sp>
      <p:sp>
        <p:nvSpPr>
          <p:cNvPr id="6" name="矩形 5">
            <a:extLst>
              <a:ext uri="{FF2B5EF4-FFF2-40B4-BE49-F238E27FC236}">
                <a16:creationId xmlns:a16="http://schemas.microsoft.com/office/drawing/2014/main" id="{130DF3CE-68A3-470D-834A-D07077A2ED61}"/>
              </a:ext>
            </a:extLst>
          </p:cNvPr>
          <p:cNvSpPr/>
          <p:nvPr/>
        </p:nvSpPr>
        <p:spPr>
          <a:xfrm>
            <a:off x="5780202" y="2594922"/>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7" name="矩形 6">
            <a:extLst>
              <a:ext uri="{FF2B5EF4-FFF2-40B4-BE49-F238E27FC236}">
                <a16:creationId xmlns:a16="http://schemas.microsoft.com/office/drawing/2014/main" id="{00B8A521-D1B0-4DD6-990B-A7015A7AC70A}"/>
              </a:ext>
            </a:extLst>
          </p:cNvPr>
          <p:cNvSpPr/>
          <p:nvPr/>
        </p:nvSpPr>
        <p:spPr>
          <a:xfrm>
            <a:off x="5780202" y="3308775"/>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8" name="矩形 7">
            <a:extLst>
              <a:ext uri="{FF2B5EF4-FFF2-40B4-BE49-F238E27FC236}">
                <a16:creationId xmlns:a16="http://schemas.microsoft.com/office/drawing/2014/main" id="{86C9B8DE-DAB4-46CC-9E70-1B37F7635EC0}"/>
              </a:ext>
            </a:extLst>
          </p:cNvPr>
          <p:cNvSpPr/>
          <p:nvPr/>
        </p:nvSpPr>
        <p:spPr>
          <a:xfrm>
            <a:off x="5780202" y="4022628"/>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9" name="矩形 8">
            <a:extLst>
              <a:ext uri="{FF2B5EF4-FFF2-40B4-BE49-F238E27FC236}">
                <a16:creationId xmlns:a16="http://schemas.microsoft.com/office/drawing/2014/main" id="{0CDBF72B-660B-4FCE-AB26-E1785933AA4F}"/>
              </a:ext>
            </a:extLst>
          </p:cNvPr>
          <p:cNvSpPr/>
          <p:nvPr/>
        </p:nvSpPr>
        <p:spPr>
          <a:xfrm>
            <a:off x="5780202" y="4736481"/>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0" name="矩形 9">
            <a:extLst>
              <a:ext uri="{FF2B5EF4-FFF2-40B4-BE49-F238E27FC236}">
                <a16:creationId xmlns:a16="http://schemas.microsoft.com/office/drawing/2014/main" id="{3CAFC1C2-FE4B-4B98-A0F0-841056B764D0}"/>
              </a:ext>
            </a:extLst>
          </p:cNvPr>
          <p:cNvSpPr/>
          <p:nvPr/>
        </p:nvSpPr>
        <p:spPr>
          <a:xfrm>
            <a:off x="7095316" y="1894081"/>
            <a:ext cx="631596" cy="6127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100</a:t>
            </a:r>
            <a:endParaRPr lang="zh-TW" altLang="en-US" dirty="0"/>
          </a:p>
        </p:txBody>
      </p:sp>
      <p:sp>
        <p:nvSpPr>
          <p:cNvPr id="11" name="文字方塊 10">
            <a:extLst>
              <a:ext uri="{FF2B5EF4-FFF2-40B4-BE49-F238E27FC236}">
                <a16:creationId xmlns:a16="http://schemas.microsoft.com/office/drawing/2014/main" id="{4D56B0DA-7621-4E98-8E07-1177ECC35D5A}"/>
              </a:ext>
            </a:extLst>
          </p:cNvPr>
          <p:cNvSpPr txBox="1"/>
          <p:nvPr/>
        </p:nvSpPr>
        <p:spPr>
          <a:xfrm>
            <a:off x="6930846" y="1324111"/>
            <a:ext cx="1449436" cy="369332"/>
          </a:xfrm>
          <a:prstGeom prst="rect">
            <a:avLst/>
          </a:prstGeom>
          <a:noFill/>
        </p:spPr>
        <p:txBody>
          <a:bodyPr wrap="none" rtlCol="0">
            <a:spAutoFit/>
          </a:bodyPr>
          <a:lstStyle/>
          <a:p>
            <a:r>
              <a:rPr lang="en-US" altLang="zh-TW" dirty="0"/>
              <a:t>2 processors</a:t>
            </a:r>
            <a:endParaRPr lang="zh-TW" altLang="en-US" dirty="0"/>
          </a:p>
        </p:txBody>
      </p:sp>
      <p:sp>
        <p:nvSpPr>
          <p:cNvPr id="12" name="矩形 11">
            <a:extLst>
              <a:ext uri="{FF2B5EF4-FFF2-40B4-BE49-F238E27FC236}">
                <a16:creationId xmlns:a16="http://schemas.microsoft.com/office/drawing/2014/main" id="{9420616A-3E9F-4D7F-95A0-09B11BDD2659}"/>
              </a:ext>
            </a:extLst>
          </p:cNvPr>
          <p:cNvSpPr/>
          <p:nvPr/>
        </p:nvSpPr>
        <p:spPr>
          <a:xfrm>
            <a:off x="7095316" y="2607934"/>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3" name="矩形 12">
            <a:extLst>
              <a:ext uri="{FF2B5EF4-FFF2-40B4-BE49-F238E27FC236}">
                <a16:creationId xmlns:a16="http://schemas.microsoft.com/office/drawing/2014/main" id="{417CD801-A583-4073-87F2-5B5ED19CDE67}"/>
              </a:ext>
            </a:extLst>
          </p:cNvPr>
          <p:cNvSpPr/>
          <p:nvPr/>
        </p:nvSpPr>
        <p:spPr>
          <a:xfrm>
            <a:off x="7095316" y="3321787"/>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4" name="矩形 13">
            <a:extLst>
              <a:ext uri="{FF2B5EF4-FFF2-40B4-BE49-F238E27FC236}">
                <a16:creationId xmlns:a16="http://schemas.microsoft.com/office/drawing/2014/main" id="{4841218F-65B1-4EF0-8C84-F8B671A54350}"/>
              </a:ext>
            </a:extLst>
          </p:cNvPr>
          <p:cNvSpPr/>
          <p:nvPr/>
        </p:nvSpPr>
        <p:spPr>
          <a:xfrm>
            <a:off x="7095316" y="4035640"/>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5" name="矩形 14">
            <a:extLst>
              <a:ext uri="{FF2B5EF4-FFF2-40B4-BE49-F238E27FC236}">
                <a16:creationId xmlns:a16="http://schemas.microsoft.com/office/drawing/2014/main" id="{66DA3A1E-620C-407E-8F75-6BF1D8645E2F}"/>
              </a:ext>
            </a:extLst>
          </p:cNvPr>
          <p:cNvSpPr/>
          <p:nvPr/>
        </p:nvSpPr>
        <p:spPr>
          <a:xfrm>
            <a:off x="7095316" y="474949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6" name="矩形 15">
            <a:extLst>
              <a:ext uri="{FF2B5EF4-FFF2-40B4-BE49-F238E27FC236}">
                <a16:creationId xmlns:a16="http://schemas.microsoft.com/office/drawing/2014/main" id="{B2EF2732-6258-411D-B5D5-510C5FFC02C3}"/>
              </a:ext>
            </a:extLst>
          </p:cNvPr>
          <p:cNvSpPr/>
          <p:nvPr/>
        </p:nvSpPr>
        <p:spPr>
          <a:xfrm>
            <a:off x="7778834" y="2604704"/>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7" name="矩形 16">
            <a:extLst>
              <a:ext uri="{FF2B5EF4-FFF2-40B4-BE49-F238E27FC236}">
                <a16:creationId xmlns:a16="http://schemas.microsoft.com/office/drawing/2014/main" id="{B7D47106-A7E4-4DDD-8F04-16FF7AB89BCB}"/>
              </a:ext>
            </a:extLst>
          </p:cNvPr>
          <p:cNvSpPr/>
          <p:nvPr/>
        </p:nvSpPr>
        <p:spPr>
          <a:xfrm>
            <a:off x="7778834" y="3318557"/>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8" name="矩形 17">
            <a:extLst>
              <a:ext uri="{FF2B5EF4-FFF2-40B4-BE49-F238E27FC236}">
                <a16:creationId xmlns:a16="http://schemas.microsoft.com/office/drawing/2014/main" id="{30D8BF85-FA7B-4A6D-80A9-5CCF29367425}"/>
              </a:ext>
            </a:extLst>
          </p:cNvPr>
          <p:cNvSpPr/>
          <p:nvPr/>
        </p:nvSpPr>
        <p:spPr>
          <a:xfrm>
            <a:off x="7778834" y="4032410"/>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19" name="矩形 18">
            <a:extLst>
              <a:ext uri="{FF2B5EF4-FFF2-40B4-BE49-F238E27FC236}">
                <a16:creationId xmlns:a16="http://schemas.microsoft.com/office/drawing/2014/main" id="{3210B28E-8F13-4983-820E-8CA246B9AD98}"/>
              </a:ext>
            </a:extLst>
          </p:cNvPr>
          <p:cNvSpPr/>
          <p:nvPr/>
        </p:nvSpPr>
        <p:spPr>
          <a:xfrm>
            <a:off x="7778834" y="474626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20" name="矩形 19">
            <a:extLst>
              <a:ext uri="{FF2B5EF4-FFF2-40B4-BE49-F238E27FC236}">
                <a16:creationId xmlns:a16="http://schemas.microsoft.com/office/drawing/2014/main" id="{AAFF57FD-8094-4EA1-9D22-048A3501895D}"/>
              </a:ext>
            </a:extLst>
          </p:cNvPr>
          <p:cNvSpPr/>
          <p:nvPr/>
        </p:nvSpPr>
        <p:spPr>
          <a:xfrm>
            <a:off x="8792714" y="1894081"/>
            <a:ext cx="631596" cy="6127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100</a:t>
            </a:r>
            <a:endParaRPr lang="zh-TW" altLang="en-US" dirty="0"/>
          </a:p>
        </p:txBody>
      </p:sp>
      <p:sp>
        <p:nvSpPr>
          <p:cNvPr id="21" name="文字方塊 20">
            <a:extLst>
              <a:ext uri="{FF2B5EF4-FFF2-40B4-BE49-F238E27FC236}">
                <a16:creationId xmlns:a16="http://schemas.microsoft.com/office/drawing/2014/main" id="{16ED73F7-D420-41F6-B099-5109AE4DDC0C}"/>
              </a:ext>
            </a:extLst>
          </p:cNvPr>
          <p:cNvSpPr txBox="1"/>
          <p:nvPr/>
        </p:nvSpPr>
        <p:spPr>
          <a:xfrm>
            <a:off x="8628244" y="1324111"/>
            <a:ext cx="1449436" cy="369332"/>
          </a:xfrm>
          <a:prstGeom prst="rect">
            <a:avLst/>
          </a:prstGeom>
          <a:noFill/>
        </p:spPr>
        <p:txBody>
          <a:bodyPr wrap="none" rtlCol="0">
            <a:spAutoFit/>
          </a:bodyPr>
          <a:lstStyle/>
          <a:p>
            <a:r>
              <a:rPr lang="en-US" altLang="zh-TW" dirty="0"/>
              <a:t>4 processors</a:t>
            </a:r>
            <a:endParaRPr lang="zh-TW" altLang="en-US" dirty="0"/>
          </a:p>
        </p:txBody>
      </p:sp>
      <p:sp>
        <p:nvSpPr>
          <p:cNvPr id="22" name="矩形 21">
            <a:extLst>
              <a:ext uri="{FF2B5EF4-FFF2-40B4-BE49-F238E27FC236}">
                <a16:creationId xmlns:a16="http://schemas.microsoft.com/office/drawing/2014/main" id="{BA008F5F-9573-424B-8974-622A3E7344E5}"/>
              </a:ext>
            </a:extLst>
          </p:cNvPr>
          <p:cNvSpPr/>
          <p:nvPr/>
        </p:nvSpPr>
        <p:spPr>
          <a:xfrm>
            <a:off x="8792714" y="2607934"/>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23" name="矩形 22">
            <a:extLst>
              <a:ext uri="{FF2B5EF4-FFF2-40B4-BE49-F238E27FC236}">
                <a16:creationId xmlns:a16="http://schemas.microsoft.com/office/drawing/2014/main" id="{FA137270-45D3-4F53-9C5A-414636096440}"/>
              </a:ext>
            </a:extLst>
          </p:cNvPr>
          <p:cNvSpPr/>
          <p:nvPr/>
        </p:nvSpPr>
        <p:spPr>
          <a:xfrm>
            <a:off x="8792714" y="3321787"/>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24" name="矩形 23">
            <a:extLst>
              <a:ext uri="{FF2B5EF4-FFF2-40B4-BE49-F238E27FC236}">
                <a16:creationId xmlns:a16="http://schemas.microsoft.com/office/drawing/2014/main" id="{02730F60-9933-4C5A-8AC8-70C73926095C}"/>
              </a:ext>
            </a:extLst>
          </p:cNvPr>
          <p:cNvSpPr/>
          <p:nvPr/>
        </p:nvSpPr>
        <p:spPr>
          <a:xfrm>
            <a:off x="8792714" y="4035640"/>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25" name="矩形 24">
            <a:extLst>
              <a:ext uri="{FF2B5EF4-FFF2-40B4-BE49-F238E27FC236}">
                <a16:creationId xmlns:a16="http://schemas.microsoft.com/office/drawing/2014/main" id="{68D32B7E-F4DF-4B33-BF3E-CCA1B3C32F8A}"/>
              </a:ext>
            </a:extLst>
          </p:cNvPr>
          <p:cNvSpPr/>
          <p:nvPr/>
        </p:nvSpPr>
        <p:spPr>
          <a:xfrm>
            <a:off x="8792714" y="474949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26" name="矩形 25">
            <a:extLst>
              <a:ext uri="{FF2B5EF4-FFF2-40B4-BE49-F238E27FC236}">
                <a16:creationId xmlns:a16="http://schemas.microsoft.com/office/drawing/2014/main" id="{51122C7E-0629-4689-95E6-BEDED63CEA17}"/>
              </a:ext>
            </a:extLst>
          </p:cNvPr>
          <p:cNvSpPr/>
          <p:nvPr/>
        </p:nvSpPr>
        <p:spPr>
          <a:xfrm>
            <a:off x="9476232" y="2604704"/>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27" name="矩形 26">
            <a:extLst>
              <a:ext uri="{FF2B5EF4-FFF2-40B4-BE49-F238E27FC236}">
                <a16:creationId xmlns:a16="http://schemas.microsoft.com/office/drawing/2014/main" id="{6D50AE8E-E13E-4AE0-8FBF-AEB47B519605}"/>
              </a:ext>
            </a:extLst>
          </p:cNvPr>
          <p:cNvSpPr/>
          <p:nvPr/>
        </p:nvSpPr>
        <p:spPr>
          <a:xfrm>
            <a:off x="9476232" y="3318557"/>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28" name="矩形 27">
            <a:extLst>
              <a:ext uri="{FF2B5EF4-FFF2-40B4-BE49-F238E27FC236}">
                <a16:creationId xmlns:a16="http://schemas.microsoft.com/office/drawing/2014/main" id="{938BE49A-1A57-4640-834D-863DD796293E}"/>
              </a:ext>
            </a:extLst>
          </p:cNvPr>
          <p:cNvSpPr/>
          <p:nvPr/>
        </p:nvSpPr>
        <p:spPr>
          <a:xfrm>
            <a:off x="9476232" y="4032410"/>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29" name="矩形 28">
            <a:extLst>
              <a:ext uri="{FF2B5EF4-FFF2-40B4-BE49-F238E27FC236}">
                <a16:creationId xmlns:a16="http://schemas.microsoft.com/office/drawing/2014/main" id="{CF61EACC-E9C9-4A0C-9D21-8C3C08ED8FFE}"/>
              </a:ext>
            </a:extLst>
          </p:cNvPr>
          <p:cNvSpPr/>
          <p:nvPr/>
        </p:nvSpPr>
        <p:spPr>
          <a:xfrm>
            <a:off x="9476232" y="474626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30" name="矩形 29">
            <a:extLst>
              <a:ext uri="{FF2B5EF4-FFF2-40B4-BE49-F238E27FC236}">
                <a16:creationId xmlns:a16="http://schemas.microsoft.com/office/drawing/2014/main" id="{637EB4BA-310E-4FAA-A7A7-8B925BAF96AC}"/>
              </a:ext>
            </a:extLst>
          </p:cNvPr>
          <p:cNvSpPr/>
          <p:nvPr/>
        </p:nvSpPr>
        <p:spPr>
          <a:xfrm>
            <a:off x="10174314" y="2604704"/>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31" name="矩形 30">
            <a:extLst>
              <a:ext uri="{FF2B5EF4-FFF2-40B4-BE49-F238E27FC236}">
                <a16:creationId xmlns:a16="http://schemas.microsoft.com/office/drawing/2014/main" id="{567D5DA4-BBE0-42CE-92B9-B1A02A06EA6F}"/>
              </a:ext>
            </a:extLst>
          </p:cNvPr>
          <p:cNvSpPr/>
          <p:nvPr/>
        </p:nvSpPr>
        <p:spPr>
          <a:xfrm>
            <a:off x="10174314" y="3318557"/>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32" name="矩形 31">
            <a:extLst>
              <a:ext uri="{FF2B5EF4-FFF2-40B4-BE49-F238E27FC236}">
                <a16:creationId xmlns:a16="http://schemas.microsoft.com/office/drawing/2014/main" id="{8943136F-D0A5-48BC-AF3E-5D358E65B42C}"/>
              </a:ext>
            </a:extLst>
          </p:cNvPr>
          <p:cNvSpPr/>
          <p:nvPr/>
        </p:nvSpPr>
        <p:spPr>
          <a:xfrm>
            <a:off x="10174314" y="4032410"/>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33" name="矩形 32">
            <a:extLst>
              <a:ext uri="{FF2B5EF4-FFF2-40B4-BE49-F238E27FC236}">
                <a16:creationId xmlns:a16="http://schemas.microsoft.com/office/drawing/2014/main" id="{BB7B0A1A-7CAF-491D-A90A-D2D81A375A28}"/>
              </a:ext>
            </a:extLst>
          </p:cNvPr>
          <p:cNvSpPr/>
          <p:nvPr/>
        </p:nvSpPr>
        <p:spPr>
          <a:xfrm>
            <a:off x="10174314" y="474626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34" name="矩形 33">
            <a:extLst>
              <a:ext uri="{FF2B5EF4-FFF2-40B4-BE49-F238E27FC236}">
                <a16:creationId xmlns:a16="http://schemas.microsoft.com/office/drawing/2014/main" id="{8F093590-A918-4F2F-B1AE-68B800DC64DF}"/>
              </a:ext>
            </a:extLst>
          </p:cNvPr>
          <p:cNvSpPr/>
          <p:nvPr/>
        </p:nvSpPr>
        <p:spPr>
          <a:xfrm>
            <a:off x="10893120" y="2604704"/>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35" name="矩形 34">
            <a:extLst>
              <a:ext uri="{FF2B5EF4-FFF2-40B4-BE49-F238E27FC236}">
                <a16:creationId xmlns:a16="http://schemas.microsoft.com/office/drawing/2014/main" id="{EB38AD27-D58D-4C51-A2CE-B6BE94EBF27D}"/>
              </a:ext>
            </a:extLst>
          </p:cNvPr>
          <p:cNvSpPr/>
          <p:nvPr/>
        </p:nvSpPr>
        <p:spPr>
          <a:xfrm>
            <a:off x="10893120" y="3318557"/>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36" name="矩形 35">
            <a:extLst>
              <a:ext uri="{FF2B5EF4-FFF2-40B4-BE49-F238E27FC236}">
                <a16:creationId xmlns:a16="http://schemas.microsoft.com/office/drawing/2014/main" id="{EB9F1A9E-D976-4E45-BDA7-5526684F7BFC}"/>
              </a:ext>
            </a:extLst>
          </p:cNvPr>
          <p:cNvSpPr/>
          <p:nvPr/>
        </p:nvSpPr>
        <p:spPr>
          <a:xfrm>
            <a:off x="10893120" y="4032410"/>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
        <p:nvSpPr>
          <p:cNvPr id="37" name="矩形 36">
            <a:extLst>
              <a:ext uri="{FF2B5EF4-FFF2-40B4-BE49-F238E27FC236}">
                <a16:creationId xmlns:a16="http://schemas.microsoft.com/office/drawing/2014/main" id="{D14DCA28-B9C9-45BE-B38A-CDF7780E4445}"/>
              </a:ext>
            </a:extLst>
          </p:cNvPr>
          <p:cNvSpPr/>
          <p:nvPr/>
        </p:nvSpPr>
        <p:spPr>
          <a:xfrm>
            <a:off x="10893120" y="4746263"/>
            <a:ext cx="631596" cy="6127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100</a:t>
            </a:r>
            <a:endParaRPr lang="zh-TW" altLang="en-US" dirty="0"/>
          </a:p>
        </p:txBody>
      </p:sp>
    </p:spTree>
    <p:extLst>
      <p:ext uri="{BB962C8B-B14F-4D97-AF65-F5344CB8AC3E}">
        <p14:creationId xmlns:p14="http://schemas.microsoft.com/office/powerpoint/2010/main" val="913970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EF5D1-0DAA-45F1-816F-A2675EE7AE38}"/>
              </a:ext>
            </a:extLst>
          </p:cNvPr>
          <p:cNvSpPr>
            <a:spLocks noGrp="1"/>
          </p:cNvSpPr>
          <p:nvPr>
            <p:ph type="title"/>
          </p:nvPr>
        </p:nvSpPr>
        <p:spPr/>
        <p:txBody>
          <a:bodyPr/>
          <a:lstStyle/>
          <a:p>
            <a:r>
              <a:rPr lang="en-US" altLang="zh-TW" dirty="0"/>
              <a:t>Sun-Ni's Law</a:t>
            </a:r>
            <a:br>
              <a:rPr lang="en-US" altLang="zh-TW" dirty="0"/>
            </a:br>
            <a:endParaRPr lang="zh-TW" altLang="en-US" dirty="0"/>
          </a:p>
        </p:txBody>
      </p:sp>
      <p:sp>
        <p:nvSpPr>
          <p:cNvPr id="3" name="內容版面配置區 2">
            <a:extLst>
              <a:ext uri="{FF2B5EF4-FFF2-40B4-BE49-F238E27FC236}">
                <a16:creationId xmlns:a16="http://schemas.microsoft.com/office/drawing/2014/main" id="{3D4036BE-DCC2-41A9-AEAF-1B53114DB0DE}"/>
              </a:ext>
            </a:extLst>
          </p:cNvPr>
          <p:cNvSpPr>
            <a:spLocks noGrp="1"/>
          </p:cNvSpPr>
          <p:nvPr>
            <p:ph idx="1"/>
          </p:nvPr>
        </p:nvSpPr>
        <p:spPr/>
        <p:txBody>
          <a:bodyPr/>
          <a:lstStyle/>
          <a:p>
            <a:r>
              <a:rPr lang="zh-TW" altLang="en-US" dirty="0"/>
              <a:t>記憶體限制加速模型</a:t>
            </a:r>
            <a:r>
              <a:rPr lang="en-US" altLang="zh-TW" dirty="0"/>
              <a:t>(Memory-bounded speedup model)</a:t>
            </a:r>
            <a:r>
              <a:rPr lang="zh-TW" altLang="en-US" dirty="0"/>
              <a:t>隨著計算能力的增加，加速的大小受到系統記憶體容量的限制。</a:t>
            </a:r>
            <a:endParaRPr lang="en-US" altLang="zh-TW" dirty="0"/>
          </a:p>
          <a:p>
            <a:r>
              <a:rPr lang="zh-TW" altLang="en-US" dirty="0"/>
              <a:t>隨著 </a:t>
            </a:r>
            <a:r>
              <a:rPr lang="en-US" altLang="zh-TW" dirty="0"/>
              <a:t>CPU </a:t>
            </a:r>
            <a:r>
              <a:rPr lang="zh-TW" altLang="en-US" dirty="0"/>
              <a:t>速度和記憶體存取延遲之間的差距越來越大，應用程序的執行時間通常取決於系統的記憶體的速度。 </a:t>
            </a:r>
            <a:endParaRPr lang="en-US" altLang="zh-TW" dirty="0"/>
          </a:p>
          <a:p>
            <a:r>
              <a:rPr lang="en-US" altLang="zh-TW" dirty="0"/>
              <a:t>Sun-Ni‘s</a:t>
            </a:r>
            <a:r>
              <a:rPr lang="zh-TW" altLang="en-US" dirty="0"/>
              <a:t>定律指出運算速度的大小應該是可擴展的，但受系統記憶體容量的限制。 </a:t>
            </a:r>
            <a:endParaRPr lang="en-US" altLang="zh-TW" dirty="0"/>
          </a:p>
          <a:p>
            <a:r>
              <a:rPr lang="zh-TW" altLang="en-US" dirty="0"/>
              <a:t>有時，記憶體的頻寬可能比記憶體容量更重要。</a:t>
            </a:r>
          </a:p>
        </p:txBody>
      </p:sp>
    </p:spTree>
    <p:extLst>
      <p:ext uri="{BB962C8B-B14F-4D97-AF65-F5344CB8AC3E}">
        <p14:creationId xmlns:p14="http://schemas.microsoft.com/office/powerpoint/2010/main" val="946742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0D6948-4DCC-4E98-A903-988728CEC2CB}"/>
              </a:ext>
            </a:extLst>
          </p:cNvPr>
          <p:cNvSpPr>
            <a:spLocks noGrp="1"/>
          </p:cNvSpPr>
          <p:nvPr>
            <p:ph type="title"/>
          </p:nvPr>
        </p:nvSpPr>
        <p:spPr>
          <a:xfrm>
            <a:off x="752749" y="365760"/>
            <a:ext cx="9838266" cy="1320800"/>
          </a:xfrm>
        </p:spPr>
        <p:txBody>
          <a:bodyPr/>
          <a:lstStyle/>
          <a:p>
            <a:r>
              <a:rPr lang="en-US" altLang="zh-TW" dirty="0"/>
              <a:t>Difference of Amdahl’s Law, Gustafson’s Law, and Sun-Ni's Law</a:t>
            </a:r>
            <a:endParaRPr lang="zh-TW" altLang="en-US" dirty="0"/>
          </a:p>
        </p:txBody>
      </p:sp>
      <p:sp>
        <p:nvSpPr>
          <p:cNvPr id="3" name="內容版面配置區 2">
            <a:extLst>
              <a:ext uri="{FF2B5EF4-FFF2-40B4-BE49-F238E27FC236}">
                <a16:creationId xmlns:a16="http://schemas.microsoft.com/office/drawing/2014/main" id="{8273BD44-3E92-4B0C-B3B1-F1C2C9FBB64C}"/>
              </a:ext>
            </a:extLst>
          </p:cNvPr>
          <p:cNvSpPr>
            <a:spLocks noGrp="1"/>
          </p:cNvSpPr>
          <p:nvPr>
            <p:ph idx="1"/>
          </p:nvPr>
        </p:nvSpPr>
        <p:spPr>
          <a:xfrm>
            <a:off x="677334" y="1686560"/>
            <a:ext cx="9838266" cy="5017451"/>
          </a:xfrm>
        </p:spPr>
        <p:txBody>
          <a:bodyPr/>
          <a:lstStyle/>
          <a:p>
            <a:r>
              <a:rPr lang="en-US" altLang="zh-TW" dirty="0"/>
              <a:t>Amdahl’s</a:t>
            </a:r>
            <a:r>
              <a:rPr lang="zh-TW" altLang="en-US" dirty="0"/>
              <a:t>定律側重於給定</a:t>
            </a:r>
            <a:r>
              <a:rPr lang="zh-TW" altLang="en-US" dirty="0">
                <a:solidFill>
                  <a:srgbClr val="FFFF00"/>
                </a:solidFill>
              </a:rPr>
              <a:t>固定大小問題</a:t>
            </a:r>
            <a:r>
              <a:rPr lang="zh-TW" altLang="en-US" dirty="0"/>
              <a:t>的時間縮減。</a:t>
            </a:r>
            <a:endParaRPr lang="en-US" altLang="zh-TW" dirty="0"/>
          </a:p>
          <a:p>
            <a:pPr lvl="1"/>
            <a:r>
              <a:rPr lang="en-US" altLang="zh-TW" dirty="0"/>
              <a:t>Amdahl’s law</a:t>
            </a:r>
            <a:r>
              <a:rPr lang="zh-TW" altLang="en-US" dirty="0"/>
              <a:t>定律指出，隨著系統資源的增加，問題（算法）的</a:t>
            </a:r>
            <a:r>
              <a:rPr lang="zh-TW" altLang="en-US" dirty="0">
                <a:solidFill>
                  <a:srgbClr val="FFFF00"/>
                </a:solidFill>
              </a:rPr>
              <a:t>循序部分</a:t>
            </a:r>
            <a:r>
              <a:rPr lang="en-US" altLang="zh-TW" dirty="0">
                <a:solidFill>
                  <a:srgbClr val="FFFF00"/>
                </a:solidFill>
              </a:rPr>
              <a:t>(sequential part)</a:t>
            </a:r>
            <a:r>
              <a:rPr lang="zh-TW" altLang="en-US" dirty="0"/>
              <a:t>限制了可以實現的總加速。</a:t>
            </a:r>
            <a:endParaRPr lang="en-US" altLang="zh-TW" dirty="0"/>
          </a:p>
          <a:p>
            <a:r>
              <a:rPr lang="en-US" altLang="zh-TW" dirty="0"/>
              <a:t>Gustafson’s </a:t>
            </a:r>
            <a:r>
              <a:rPr lang="zh-TW" altLang="en-US" dirty="0"/>
              <a:t>定律表明構建大規模並行系統是有益的，因為如果擴大問題規模並以保持固定的執行時間，加速比可以隨系統規模線性增長。</a:t>
            </a:r>
            <a:endParaRPr lang="en-US" altLang="zh-TW" dirty="0"/>
          </a:p>
          <a:p>
            <a:pPr lvl="1"/>
            <a:r>
              <a:rPr lang="zh-TW" altLang="en-US" dirty="0"/>
              <a:t>然而，由於</a:t>
            </a:r>
            <a:r>
              <a:rPr lang="zh-TW" altLang="en-US" dirty="0">
                <a:solidFill>
                  <a:srgbClr val="FFFF00"/>
                </a:solidFill>
              </a:rPr>
              <a:t>記憶體延遲</a:t>
            </a:r>
            <a:r>
              <a:rPr lang="zh-TW" altLang="en-US" dirty="0"/>
              <a:t>通常成為應用程序執行時間的主要因素，應用程序可能無法擴展以滿足時間限制。</a:t>
            </a:r>
            <a:endParaRPr lang="en-US" altLang="zh-TW" dirty="0"/>
          </a:p>
          <a:p>
            <a:r>
              <a:rPr lang="en-US" altLang="zh-TW" dirty="0"/>
              <a:t>Sun-Ni‘s</a:t>
            </a:r>
            <a:r>
              <a:rPr lang="zh-TW" altLang="en-US" dirty="0"/>
              <a:t>定律不是通過時間來限制問題的大小，而是通過系統的記憶體容量來限制問題，或者換句話說，基於記憶體的界限。</a:t>
            </a:r>
          </a:p>
        </p:txBody>
      </p:sp>
    </p:spTree>
    <p:extLst>
      <p:ext uri="{BB962C8B-B14F-4D97-AF65-F5344CB8AC3E}">
        <p14:creationId xmlns:p14="http://schemas.microsoft.com/office/powerpoint/2010/main" val="2001473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FDF0D8-1359-4D53-A940-4A808B204400}"/>
              </a:ext>
            </a:extLst>
          </p:cNvPr>
          <p:cNvSpPr>
            <a:spLocks noGrp="1"/>
          </p:cNvSpPr>
          <p:nvPr>
            <p:ph type="title"/>
          </p:nvPr>
        </p:nvSpPr>
        <p:spPr/>
        <p:txBody>
          <a:bodyPr/>
          <a:lstStyle/>
          <a:p>
            <a:r>
              <a:rPr lang="zh-TW" altLang="en-US" dirty="0"/>
              <a:t>分散式計算（</a:t>
            </a:r>
            <a:r>
              <a:rPr lang="en-US" altLang="zh-TW" dirty="0"/>
              <a:t>Distributed Computing</a:t>
            </a:r>
            <a:r>
              <a:rPr lang="zh-TW" altLang="en-US" dirty="0"/>
              <a:t>）</a:t>
            </a:r>
          </a:p>
        </p:txBody>
      </p:sp>
      <p:sp>
        <p:nvSpPr>
          <p:cNvPr id="3" name="內容版面配置區 2">
            <a:extLst>
              <a:ext uri="{FF2B5EF4-FFF2-40B4-BE49-F238E27FC236}">
                <a16:creationId xmlns:a16="http://schemas.microsoft.com/office/drawing/2014/main" id="{F0B1F35E-EC4D-4BF4-A6B9-9257577ED291}"/>
              </a:ext>
            </a:extLst>
          </p:cNvPr>
          <p:cNvSpPr>
            <a:spLocks noGrp="1"/>
          </p:cNvSpPr>
          <p:nvPr>
            <p:ph idx="1"/>
          </p:nvPr>
        </p:nvSpPr>
        <p:spPr>
          <a:xfrm>
            <a:off x="677334" y="1474789"/>
            <a:ext cx="9838266" cy="5303083"/>
          </a:xfrm>
        </p:spPr>
        <p:txBody>
          <a:bodyPr>
            <a:normAutofit/>
          </a:bodyPr>
          <a:lstStyle/>
          <a:p>
            <a:r>
              <a:rPr lang="zh-TW" altLang="en-US" dirty="0"/>
              <a:t>不同於與集中式計算，分散系統是一組電腦，通過網路相互連結與通訊後形成的系統。</a:t>
            </a:r>
            <a:endParaRPr lang="en-US" altLang="zh-TW" dirty="0"/>
          </a:p>
          <a:p>
            <a:r>
              <a:rPr lang="zh-TW" altLang="en-US" dirty="0"/>
              <a:t>把應用分割成許多小部分，非配給多臺電腦分別計算，可以節約整體計算時間，提高計算效率。</a:t>
            </a:r>
            <a:endParaRPr lang="en-US" altLang="zh-TW" dirty="0"/>
          </a:p>
          <a:p>
            <a:r>
              <a:rPr lang="zh-TW" altLang="en-US" dirty="0"/>
              <a:t>目前常見的分散式計算專案通常使用世界各地上千萬志願者計算機的閒置計算能力，通過網際網路進行資料傳輸。</a:t>
            </a:r>
            <a:endParaRPr lang="en-US" altLang="zh-TW" dirty="0"/>
          </a:p>
          <a:p>
            <a:r>
              <a:rPr lang="zh-TW" altLang="en-US" dirty="0"/>
              <a:t>分散式計算比起其它演算法具有以下幾個優點： </a:t>
            </a:r>
            <a:endParaRPr lang="en-US" altLang="zh-TW" dirty="0"/>
          </a:p>
          <a:p>
            <a:pPr marL="914400" lvl="1" indent="-457200">
              <a:buFont typeface="+mj-lt"/>
              <a:buAutoNum type="arabicPeriod"/>
            </a:pPr>
            <a:r>
              <a:rPr lang="zh-TW" altLang="en-US" dirty="0"/>
              <a:t>稀有資源可以共享。</a:t>
            </a:r>
            <a:endParaRPr lang="en-US" altLang="zh-TW" dirty="0"/>
          </a:p>
          <a:p>
            <a:pPr marL="914400" lvl="1" indent="-457200">
              <a:buFont typeface="+mj-lt"/>
              <a:buAutoNum type="arabicPeriod"/>
            </a:pPr>
            <a:r>
              <a:rPr lang="zh-TW" altLang="en-US" dirty="0"/>
              <a:t>通過分散式計算可以在多臺計算機上平衡計算負載。</a:t>
            </a:r>
            <a:endParaRPr lang="en-US" altLang="zh-TW" dirty="0"/>
          </a:p>
          <a:p>
            <a:pPr marL="914400" lvl="1" indent="-457200">
              <a:buFont typeface="+mj-lt"/>
              <a:buAutoNum type="arabicPeriod"/>
            </a:pPr>
            <a:r>
              <a:rPr lang="zh-TW" altLang="en-US" dirty="0"/>
              <a:t>可以把程式放在最適合執行它的計算機上。</a:t>
            </a:r>
          </a:p>
        </p:txBody>
      </p:sp>
    </p:spTree>
    <p:extLst>
      <p:ext uri="{BB962C8B-B14F-4D97-AF65-F5344CB8AC3E}">
        <p14:creationId xmlns:p14="http://schemas.microsoft.com/office/powerpoint/2010/main" val="3483008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E57D9B-3AD3-4990-A807-935B3D227C88}"/>
              </a:ext>
            </a:extLst>
          </p:cNvPr>
          <p:cNvSpPr>
            <a:spLocks noGrp="1"/>
          </p:cNvSpPr>
          <p:nvPr>
            <p:ph type="title"/>
          </p:nvPr>
        </p:nvSpPr>
        <p:spPr/>
        <p:txBody>
          <a:bodyPr/>
          <a:lstStyle/>
          <a:p>
            <a:r>
              <a:rPr lang="zh-TW" altLang="en-US" dirty="0"/>
              <a:t>平行計算與分散式計算的區別</a:t>
            </a:r>
          </a:p>
        </p:txBody>
      </p:sp>
      <p:sp>
        <p:nvSpPr>
          <p:cNvPr id="3" name="內容版面配置區 2">
            <a:extLst>
              <a:ext uri="{FF2B5EF4-FFF2-40B4-BE49-F238E27FC236}">
                <a16:creationId xmlns:a16="http://schemas.microsoft.com/office/drawing/2014/main" id="{AD0BB7FE-6F73-4CAB-9759-65E3F6B5B4A9}"/>
              </a:ext>
            </a:extLst>
          </p:cNvPr>
          <p:cNvSpPr>
            <a:spLocks noGrp="1"/>
          </p:cNvSpPr>
          <p:nvPr>
            <p:ph idx="1"/>
          </p:nvPr>
        </p:nvSpPr>
        <p:spPr/>
        <p:txBody>
          <a:bodyPr/>
          <a:lstStyle/>
          <a:p>
            <a:r>
              <a:rPr lang="zh-TW" altLang="en-US" dirty="0"/>
              <a:t>平行計算與分散式計算都是運用並行來獲得更高效能，化大任務為小任務。簡單說來，如果處理單元</a:t>
            </a:r>
            <a:r>
              <a:rPr lang="zh-TW" altLang="en-US" dirty="0">
                <a:solidFill>
                  <a:srgbClr val="FFFF00"/>
                </a:solidFill>
              </a:rPr>
              <a:t>共享記憶體</a:t>
            </a:r>
            <a:r>
              <a:rPr lang="zh-TW" altLang="en-US" dirty="0"/>
              <a:t>，就稱為平行計算，反之就是分散式計算。</a:t>
            </a:r>
            <a:endParaRPr lang="en-US" altLang="zh-TW" dirty="0"/>
          </a:p>
          <a:p>
            <a:r>
              <a:rPr lang="zh-TW" altLang="en-US" dirty="0"/>
              <a:t>平行程式平行處理的</a:t>
            </a:r>
            <a:r>
              <a:rPr lang="zh-TW" altLang="en-US" dirty="0">
                <a:solidFill>
                  <a:srgbClr val="FFFF00"/>
                </a:solidFill>
              </a:rPr>
              <a:t>任務</a:t>
            </a:r>
            <a:r>
              <a:rPr lang="en-US" altLang="zh-TW" dirty="0">
                <a:solidFill>
                  <a:srgbClr val="FFFF00"/>
                </a:solidFill>
              </a:rPr>
              <a:t>(task, job, work)</a:t>
            </a:r>
            <a:r>
              <a:rPr lang="zh-TW" altLang="en-US" dirty="0"/>
              <a:t>之間有很大的關連，而且平行計算的每一個任務都是必要的，沒有浪費的任務分割，就是每個任務都要處理，而且計算結果相互影響，就要求每個的計算結果要絕對正確，而且在時間上要儘量做到同步。</a:t>
            </a:r>
            <a:endParaRPr lang="en-US" altLang="zh-TW" dirty="0"/>
          </a:p>
          <a:p>
            <a:r>
              <a:rPr lang="zh-TW" altLang="en-US" dirty="0"/>
              <a:t>但是分散式的任務互相之間有獨立性，上一個任務的結果未返回或者是結果處理錯誤，對下一個任務的處理幾乎沒有什麼影響。因此，分散式的</a:t>
            </a:r>
            <a:r>
              <a:rPr lang="en-US" altLang="zh-TW" dirty="0"/>
              <a:t>real time</a:t>
            </a:r>
            <a:r>
              <a:rPr lang="zh-TW" altLang="en-US" dirty="0"/>
              <a:t>要求不高，而且允許存在計算錯誤（因為每個計算任務給好幾個參與者計算，上傳結果到伺服器後要比較結果，然後對結果差異大的進行驗證。</a:t>
            </a:r>
          </a:p>
        </p:txBody>
      </p:sp>
    </p:spTree>
    <p:extLst>
      <p:ext uri="{BB962C8B-B14F-4D97-AF65-F5344CB8AC3E}">
        <p14:creationId xmlns:p14="http://schemas.microsoft.com/office/powerpoint/2010/main" val="2500337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7D0D19-B76F-4282-8CDA-E5EB75E3A945}"/>
              </a:ext>
            </a:extLst>
          </p:cNvPr>
          <p:cNvSpPr>
            <a:spLocks noGrp="1"/>
          </p:cNvSpPr>
          <p:nvPr>
            <p:ph type="title"/>
          </p:nvPr>
        </p:nvSpPr>
        <p:spPr/>
        <p:txBody>
          <a:bodyPr/>
          <a:lstStyle/>
          <a:p>
            <a:r>
              <a:rPr lang="zh-TW" altLang="en-US" dirty="0"/>
              <a:t>叢集計算</a:t>
            </a:r>
            <a:r>
              <a:rPr lang="en-US" altLang="zh-TW" dirty="0"/>
              <a:t>(Cluster Computing)</a:t>
            </a:r>
            <a:endParaRPr lang="zh-TW" altLang="en-US" dirty="0"/>
          </a:p>
        </p:txBody>
      </p:sp>
      <p:sp>
        <p:nvSpPr>
          <p:cNvPr id="3" name="內容版面配置區 2">
            <a:extLst>
              <a:ext uri="{FF2B5EF4-FFF2-40B4-BE49-F238E27FC236}">
                <a16:creationId xmlns:a16="http://schemas.microsoft.com/office/drawing/2014/main" id="{3FD2DFF6-C17B-4BC0-AFB4-DA6072AD0F62}"/>
              </a:ext>
            </a:extLst>
          </p:cNvPr>
          <p:cNvSpPr>
            <a:spLocks noGrp="1"/>
          </p:cNvSpPr>
          <p:nvPr>
            <p:ph idx="1"/>
          </p:nvPr>
        </p:nvSpPr>
        <p:spPr/>
        <p:txBody>
          <a:bodyPr>
            <a:normAutofit/>
          </a:bodyPr>
          <a:lstStyle/>
          <a:p>
            <a:r>
              <a:rPr lang="zh-TW" altLang="en-US" dirty="0"/>
              <a:t>運算叢集是互相通聯、共同執行任務的數台電腦，結合每台電腦的運算資源、共同達成單一目標。</a:t>
            </a:r>
            <a:endParaRPr lang="en-US" altLang="zh-TW" dirty="0"/>
          </a:p>
          <a:p>
            <a:r>
              <a:rPr lang="zh-TW" altLang="en-US" dirty="0"/>
              <a:t>叢集中的單個計算機通常稱為節點，通常通過</a:t>
            </a:r>
            <a:r>
              <a:rPr lang="zh-TW" altLang="en-US" dirty="0">
                <a:solidFill>
                  <a:srgbClr val="FFFF00"/>
                </a:solidFill>
              </a:rPr>
              <a:t>區域網</a:t>
            </a:r>
            <a:r>
              <a:rPr lang="zh-TW" altLang="en-US" dirty="0"/>
              <a:t>連線，但也有其它的可能連線方式。</a:t>
            </a:r>
            <a:endParaRPr lang="en-US" altLang="zh-TW" dirty="0"/>
          </a:p>
          <a:p>
            <a:r>
              <a:rPr lang="zh-TW" altLang="en-US" dirty="0"/>
              <a:t>叢集計算機通常用來改進單個計算機的計算速度和</a:t>
            </a:r>
            <a:r>
              <a:rPr lang="en-US" altLang="zh-TW" dirty="0"/>
              <a:t>/</a:t>
            </a:r>
            <a:r>
              <a:rPr lang="zh-TW" altLang="en-US" dirty="0"/>
              <a:t>或可靠性。</a:t>
            </a:r>
            <a:endParaRPr lang="en-US" altLang="zh-TW" dirty="0"/>
          </a:p>
          <a:p>
            <a:r>
              <a:rPr lang="zh-TW" altLang="en-US" dirty="0"/>
              <a:t>一般情況下叢集計算機比單個計算機，比如工作站或超級計算機價效比要高得多</a:t>
            </a:r>
            <a:endParaRPr lang="en-US" altLang="zh-TW" dirty="0"/>
          </a:p>
          <a:p>
            <a:r>
              <a:rPr lang="zh-TW" altLang="en-US" dirty="0"/>
              <a:t>根據組成集群系統的計算機之間體系結構是否相同，叢集可分為同構</a:t>
            </a:r>
            <a:r>
              <a:rPr lang="en-US" altLang="zh-TW" dirty="0"/>
              <a:t>(homogeneous clusters)</a:t>
            </a:r>
            <a:r>
              <a:rPr lang="zh-TW" altLang="en-US" dirty="0"/>
              <a:t>與異構</a:t>
            </a:r>
            <a:r>
              <a:rPr lang="en-US" altLang="zh-TW" dirty="0"/>
              <a:t>(heterogeneous)</a:t>
            </a:r>
            <a:r>
              <a:rPr lang="zh-TW" altLang="en-US" dirty="0"/>
              <a:t>兩種。</a:t>
            </a:r>
            <a:endParaRPr lang="en-US" altLang="zh-TW" dirty="0"/>
          </a:p>
          <a:p>
            <a:pPr lvl="1"/>
            <a:r>
              <a:rPr lang="zh-TW" altLang="en-US" dirty="0"/>
              <a:t>同構表示所有叢集內的節點機器都要一樣；</a:t>
            </a:r>
            <a:endParaRPr lang="en-US" altLang="zh-TW" dirty="0"/>
          </a:p>
          <a:p>
            <a:pPr lvl="1"/>
            <a:r>
              <a:rPr lang="zh-TW" altLang="en-US" dirty="0"/>
              <a:t>相反的異構表示叢集內的節點機器可以不一樣</a:t>
            </a:r>
            <a:endParaRPr lang="en-US" altLang="zh-TW" dirty="0"/>
          </a:p>
          <a:p>
            <a:endParaRPr lang="en-US" altLang="zh-TW" dirty="0"/>
          </a:p>
        </p:txBody>
      </p:sp>
    </p:spTree>
    <p:extLst>
      <p:ext uri="{BB962C8B-B14F-4D97-AF65-F5344CB8AC3E}">
        <p14:creationId xmlns:p14="http://schemas.microsoft.com/office/powerpoint/2010/main" val="1229806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5B49F-2190-4973-8B88-6B00A323724F}"/>
              </a:ext>
            </a:extLst>
          </p:cNvPr>
          <p:cNvSpPr>
            <a:spLocks noGrp="1"/>
          </p:cNvSpPr>
          <p:nvPr>
            <p:ph type="title"/>
          </p:nvPr>
        </p:nvSpPr>
        <p:spPr/>
        <p:txBody>
          <a:bodyPr/>
          <a:lstStyle/>
          <a:p>
            <a:r>
              <a:rPr lang="zh-TW" altLang="en-US" dirty="0"/>
              <a:t>叢集計算</a:t>
            </a:r>
            <a:r>
              <a:rPr lang="en-US" altLang="zh-TW" dirty="0"/>
              <a:t>(Cluster Computing)</a:t>
            </a:r>
            <a:endParaRPr lang="zh-TW" altLang="en-US" dirty="0"/>
          </a:p>
        </p:txBody>
      </p:sp>
      <p:sp>
        <p:nvSpPr>
          <p:cNvPr id="3" name="內容版面配置區 2">
            <a:extLst>
              <a:ext uri="{FF2B5EF4-FFF2-40B4-BE49-F238E27FC236}">
                <a16:creationId xmlns:a16="http://schemas.microsoft.com/office/drawing/2014/main" id="{E504D303-DFBE-4596-B979-B7583BFCA1AC}"/>
              </a:ext>
            </a:extLst>
          </p:cNvPr>
          <p:cNvSpPr>
            <a:spLocks noGrp="1"/>
          </p:cNvSpPr>
          <p:nvPr>
            <p:ph idx="1"/>
          </p:nvPr>
        </p:nvSpPr>
        <p:spPr>
          <a:xfrm>
            <a:off x="677334" y="1474789"/>
            <a:ext cx="10960484" cy="5017451"/>
          </a:xfrm>
        </p:spPr>
        <p:txBody>
          <a:bodyPr>
            <a:normAutofit/>
          </a:bodyPr>
          <a:lstStyle/>
          <a:p>
            <a:r>
              <a:rPr lang="zh-TW" altLang="en-US" sz="2800" dirty="0"/>
              <a:t>叢集計算機按功能和結構可以分為</a:t>
            </a:r>
            <a:endParaRPr lang="en-US" altLang="zh-TW" sz="2800" dirty="0"/>
          </a:p>
          <a:p>
            <a:pPr lvl="1"/>
            <a:r>
              <a:rPr lang="zh-TW" altLang="en-US" dirty="0">
                <a:solidFill>
                  <a:srgbClr val="FFFF00"/>
                </a:solidFill>
              </a:rPr>
              <a:t>高可用性叢集</a:t>
            </a:r>
            <a:r>
              <a:rPr lang="en-US" altLang="zh-TW" dirty="0">
                <a:solidFill>
                  <a:srgbClr val="FFFF00"/>
                </a:solidFill>
              </a:rPr>
              <a:t>(High availability cluster, HAC)</a:t>
            </a:r>
            <a:r>
              <a:rPr lang="zh-TW" altLang="en-US" dirty="0"/>
              <a:t>，它是利用叢集中系統 的冗餘，當系統中某臺機器發生損壞的時候，其他後備的機器可以迅速的接替它來啟動服務，等待故障機的維修和返回。最大限度的保證叢集中服務的可用性。這類系統一般在銀行，電信服務這類對系統可靠性有高的要求的領域有著廣泛的應用。</a:t>
            </a:r>
            <a:endParaRPr lang="en-US" altLang="zh-TW" dirty="0"/>
          </a:p>
          <a:p>
            <a:pPr lvl="1"/>
            <a:r>
              <a:rPr lang="zh-TW" altLang="en-US" dirty="0">
                <a:solidFill>
                  <a:srgbClr val="FFFF00"/>
                </a:solidFill>
              </a:rPr>
              <a:t>負載均衡叢集</a:t>
            </a:r>
            <a:r>
              <a:rPr lang="en-US" altLang="zh-TW" dirty="0">
                <a:solidFill>
                  <a:srgbClr val="FFFF00"/>
                </a:solidFill>
              </a:rPr>
              <a:t>(Load balance cluster, LBC)</a:t>
            </a:r>
            <a:r>
              <a:rPr lang="zh-TW" altLang="en-US" dirty="0"/>
              <a:t>，這種系統使負載可以在多臺計算機中儘可能平均地分攤處理。負載可以是需要均衡的應用程式處理負載或網路流量負載。在系統中，每個節點都可以處理一部分負載，並且可以在節點之間動態分配負載，以實現平衡。對於網路流量也是如此。</a:t>
            </a:r>
            <a:endParaRPr lang="en-US" altLang="zh-TW" dirty="0"/>
          </a:p>
          <a:p>
            <a:pPr lvl="1"/>
            <a:r>
              <a:rPr lang="zh-TW" altLang="en-US" dirty="0">
                <a:solidFill>
                  <a:srgbClr val="FFFF00"/>
                </a:solidFill>
              </a:rPr>
              <a:t>高效能運算叢集</a:t>
            </a:r>
            <a:r>
              <a:rPr lang="en-US" altLang="zh-TW" dirty="0">
                <a:solidFill>
                  <a:srgbClr val="FFFF00"/>
                </a:solidFill>
              </a:rPr>
              <a:t>(High performance cluster, HPC)</a:t>
            </a:r>
            <a:r>
              <a:rPr lang="zh-TW" altLang="en-US" dirty="0"/>
              <a:t>，利用一個叢集中的多臺機器共同完成同一件任務，使得完成任務的速度和可靠性都遠遠高於單機執行的效果。該叢集在天氣預報、環境監控等資料量大，計算複雜的環境中應用比較多。</a:t>
            </a:r>
            <a:endParaRPr lang="en-US" altLang="zh-TW" dirty="0"/>
          </a:p>
          <a:p>
            <a:pPr lvl="1"/>
            <a:r>
              <a:rPr lang="zh-TW" altLang="en-US" dirty="0"/>
              <a:t>在群集的這三種基本型別之間，經常會發生交叉、混合。比如：在高可用性的群集系統中也可以在其節點之間實現負載均衡，同時仍然維持著其高可用性。</a:t>
            </a:r>
          </a:p>
        </p:txBody>
      </p:sp>
    </p:spTree>
    <p:extLst>
      <p:ext uri="{BB962C8B-B14F-4D97-AF65-F5344CB8AC3E}">
        <p14:creationId xmlns:p14="http://schemas.microsoft.com/office/powerpoint/2010/main" val="2872024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參考進度</a:t>
            </a:r>
          </a:p>
        </p:txBody>
      </p:sp>
      <p:sp>
        <p:nvSpPr>
          <p:cNvPr id="3" name="內容版面配置區 2"/>
          <p:cNvSpPr>
            <a:spLocks noGrp="1"/>
          </p:cNvSpPr>
          <p:nvPr>
            <p:ph idx="1"/>
          </p:nvPr>
        </p:nvSpPr>
        <p:spPr>
          <a:xfrm>
            <a:off x="677334" y="1474789"/>
            <a:ext cx="10804752" cy="5017451"/>
          </a:xfrm>
        </p:spPr>
        <p:txBody>
          <a:bodyPr>
            <a:normAutofit fontScale="92500" lnSpcReduction="20000"/>
          </a:bodyPr>
          <a:lstStyle/>
          <a:p>
            <a:pPr marL="0" indent="0">
              <a:buNone/>
            </a:pPr>
            <a:r>
              <a:rPr lang="en-US" altLang="zh-TW" dirty="0"/>
              <a:t>1.     Introduction /Theoretical background</a:t>
            </a:r>
          </a:p>
          <a:p>
            <a:pPr marL="400050" lvl="1" indent="0">
              <a:buNone/>
            </a:pPr>
            <a:r>
              <a:rPr lang="en-US" altLang="zh-TW" dirty="0"/>
              <a:t>Amdahl’s Law, Gustafson’s Law, Limits of parallel computing, load balancing</a:t>
            </a:r>
          </a:p>
          <a:p>
            <a:pPr marL="0" indent="0">
              <a:buNone/>
            </a:pPr>
            <a:r>
              <a:rPr lang="en-US" altLang="zh-TW" dirty="0"/>
              <a:t>2.     Parallel computing systems</a:t>
            </a:r>
          </a:p>
          <a:p>
            <a:pPr marL="400050" lvl="1" indent="0">
              <a:buNone/>
            </a:pPr>
            <a:r>
              <a:rPr lang="en-US" altLang="zh-TW" dirty="0"/>
              <a:t>Hardware classification(SISD, SIMD, MISD, MIMD), Hardware for parallel computing, memory architecture (shared and distributed memory), hybrid system, multicore system, accelerated systems (GPGPU and MIC)</a:t>
            </a:r>
          </a:p>
          <a:p>
            <a:pPr marL="0" indent="0">
              <a:buNone/>
            </a:pPr>
            <a:r>
              <a:rPr lang="en-US" altLang="zh-TW" dirty="0"/>
              <a:t>3.     Parallel programming models</a:t>
            </a:r>
          </a:p>
          <a:p>
            <a:pPr marL="400050" lvl="1" indent="0">
              <a:buNone/>
            </a:pPr>
            <a:r>
              <a:rPr lang="en-US" altLang="zh-TW" dirty="0"/>
              <a:t>Data parallelism, task parallelism, SPMD(Single Program Multiple Data)</a:t>
            </a:r>
          </a:p>
          <a:p>
            <a:pPr marL="0" indent="0">
              <a:buNone/>
            </a:pPr>
            <a:r>
              <a:rPr lang="en-US" altLang="zh-TW" dirty="0"/>
              <a:t>4.     Introduction of shared-memory programming with </a:t>
            </a:r>
            <a:r>
              <a:rPr lang="en-US" altLang="zh-TW" dirty="0" err="1"/>
              <a:t>OpenMP</a:t>
            </a:r>
            <a:endParaRPr lang="en-US" altLang="zh-TW" dirty="0"/>
          </a:p>
          <a:p>
            <a:pPr marL="0" indent="0">
              <a:buNone/>
            </a:pPr>
            <a:r>
              <a:rPr lang="en-US" altLang="zh-TW" dirty="0"/>
              <a:t>5.     </a:t>
            </a:r>
            <a:r>
              <a:rPr lang="en-US" altLang="zh-TW" dirty="0" err="1"/>
              <a:t>OpenMP</a:t>
            </a:r>
            <a:r>
              <a:rPr lang="en-US" altLang="zh-TW" dirty="0"/>
              <a:t> scheduling, caches, cache coherence, and false sharing</a:t>
            </a:r>
          </a:p>
          <a:p>
            <a:pPr marL="0" indent="0">
              <a:buNone/>
            </a:pPr>
            <a:r>
              <a:rPr lang="en-US" altLang="zh-TW" dirty="0"/>
              <a:t>6.     Case study using </a:t>
            </a:r>
            <a:r>
              <a:rPr lang="en-US" altLang="zh-TW" dirty="0" err="1"/>
              <a:t>OpenMP</a:t>
            </a:r>
            <a:r>
              <a:rPr lang="en-US" altLang="zh-TW" dirty="0"/>
              <a:t>: Sorting, Odd-even transposition sort</a:t>
            </a:r>
          </a:p>
          <a:p>
            <a:pPr marL="0" indent="0">
              <a:buNone/>
            </a:pPr>
            <a:r>
              <a:rPr lang="en-US" altLang="zh-TW" dirty="0"/>
              <a:t>7.     Introduction of GPGPU programming using CUDA</a:t>
            </a:r>
          </a:p>
          <a:p>
            <a:pPr marL="0" indent="0">
              <a:buNone/>
            </a:pPr>
            <a:r>
              <a:rPr lang="en-US" altLang="zh-TW" dirty="0"/>
              <a:t>8.    Thread cooperation, shared memory and synchronization</a:t>
            </a:r>
          </a:p>
          <a:p>
            <a:pPr marL="0" indent="0">
              <a:buNone/>
            </a:pPr>
            <a:endParaRPr lang="zh-TW" altLang="en-US" dirty="0"/>
          </a:p>
        </p:txBody>
      </p:sp>
    </p:spTree>
    <p:extLst>
      <p:ext uri="{BB962C8B-B14F-4D97-AF65-F5344CB8AC3E}">
        <p14:creationId xmlns:p14="http://schemas.microsoft.com/office/powerpoint/2010/main" val="3168993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56C3D6-C84E-4867-997F-C7D773222CCC}"/>
              </a:ext>
            </a:extLst>
          </p:cNvPr>
          <p:cNvSpPr>
            <a:spLocks noGrp="1"/>
          </p:cNvSpPr>
          <p:nvPr>
            <p:ph type="title"/>
          </p:nvPr>
        </p:nvSpPr>
        <p:spPr/>
        <p:txBody>
          <a:bodyPr/>
          <a:lstStyle/>
          <a:p>
            <a:r>
              <a:rPr lang="zh-TW" altLang="en-US" dirty="0"/>
              <a:t>網格計算（</a:t>
            </a:r>
            <a:r>
              <a:rPr lang="en-US" altLang="zh-TW" dirty="0"/>
              <a:t>Grid Computing</a:t>
            </a:r>
            <a:r>
              <a:rPr lang="zh-TW" altLang="en-US" dirty="0"/>
              <a:t>）</a:t>
            </a:r>
          </a:p>
        </p:txBody>
      </p:sp>
      <p:sp>
        <p:nvSpPr>
          <p:cNvPr id="3" name="內容版面配置區 2">
            <a:extLst>
              <a:ext uri="{FF2B5EF4-FFF2-40B4-BE49-F238E27FC236}">
                <a16:creationId xmlns:a16="http://schemas.microsoft.com/office/drawing/2014/main" id="{9B1ECAA8-FCB2-4008-A4EE-8C56F3C27899}"/>
              </a:ext>
            </a:extLst>
          </p:cNvPr>
          <p:cNvSpPr>
            <a:spLocks noGrp="1"/>
          </p:cNvSpPr>
          <p:nvPr>
            <p:ph idx="1"/>
          </p:nvPr>
        </p:nvSpPr>
        <p:spPr/>
        <p:txBody>
          <a:bodyPr/>
          <a:lstStyle/>
          <a:p>
            <a:r>
              <a:rPr lang="zh-TW" altLang="en-US" dirty="0"/>
              <a:t>網格計算是分散式計算的一種，也是一種與</a:t>
            </a:r>
            <a:r>
              <a:rPr lang="zh-TW" altLang="en-US" dirty="0">
                <a:solidFill>
                  <a:srgbClr val="FFFF00"/>
                </a:solidFill>
              </a:rPr>
              <a:t>叢集</a:t>
            </a:r>
            <a:r>
              <a:rPr lang="zh-TW" altLang="en-US" dirty="0"/>
              <a:t>計算非常相關的技術。</a:t>
            </a:r>
            <a:endParaRPr lang="en-US" altLang="zh-TW" dirty="0"/>
          </a:p>
          <a:p>
            <a:r>
              <a:rPr lang="zh-TW" altLang="en-US" dirty="0"/>
              <a:t>網格計算通過利用大量</a:t>
            </a:r>
            <a:r>
              <a:rPr lang="zh-TW" altLang="en-US" dirty="0">
                <a:solidFill>
                  <a:srgbClr val="FFFF00"/>
                </a:solidFill>
              </a:rPr>
              <a:t>異構計算機</a:t>
            </a:r>
            <a:r>
              <a:rPr lang="zh-TW" altLang="en-US" dirty="0"/>
              <a:t>的未用資源（</a:t>
            </a:r>
            <a:r>
              <a:rPr lang="en-US" altLang="zh-TW" dirty="0"/>
              <a:t>CPU</a:t>
            </a:r>
            <a:r>
              <a:rPr lang="zh-TW" altLang="en-US" dirty="0"/>
              <a:t>周期和磁碟儲存），將其作為嵌入在分散式電信基礎設施中的一個虛擬的計算機叢集，為解決大規模的計算問題提供一個模型。</a:t>
            </a:r>
            <a:endParaRPr lang="en-US" altLang="zh-TW" dirty="0"/>
          </a:p>
          <a:p>
            <a:r>
              <a:rPr lang="zh-TW" altLang="en-US" dirty="0"/>
              <a:t>網格與傳統叢集的主要差別是網格是連線一組相關並不信任的計算機，網格通常比叢集支援更多不同型別的計算機集合。</a:t>
            </a:r>
            <a:endParaRPr lang="en-US" altLang="zh-TW" dirty="0"/>
          </a:p>
          <a:p>
            <a:r>
              <a:rPr lang="zh-TW" altLang="en-US" dirty="0"/>
              <a:t>網格本質上就是</a:t>
            </a:r>
            <a:r>
              <a:rPr lang="zh-TW" altLang="en-US" dirty="0">
                <a:solidFill>
                  <a:srgbClr val="FFFF00"/>
                </a:solidFill>
              </a:rPr>
              <a:t>動態</a:t>
            </a:r>
            <a:r>
              <a:rPr lang="zh-TW" altLang="en-US" dirty="0"/>
              <a:t>的，資源可以根據需要新增到網格中或從網格中刪除。叢集包含的處理器和資源的數量通常都是</a:t>
            </a:r>
            <a:r>
              <a:rPr lang="zh-TW" altLang="en-US" dirty="0">
                <a:solidFill>
                  <a:srgbClr val="FFFF00"/>
                </a:solidFill>
              </a:rPr>
              <a:t>靜態</a:t>
            </a:r>
            <a:r>
              <a:rPr lang="zh-TW" altLang="en-US" dirty="0"/>
              <a:t>的。</a:t>
            </a:r>
            <a:endParaRPr lang="en-US" altLang="zh-TW" dirty="0"/>
          </a:p>
          <a:p>
            <a:r>
              <a:rPr lang="zh-TW" altLang="en-US" dirty="0"/>
              <a:t>網格是在</a:t>
            </a:r>
            <a:r>
              <a:rPr lang="zh-TW" altLang="en-US" dirty="0">
                <a:solidFill>
                  <a:srgbClr val="FFFF00"/>
                </a:solidFill>
              </a:rPr>
              <a:t>本地網、都會網路或廣域網上</a:t>
            </a:r>
            <a:r>
              <a:rPr lang="zh-TW" altLang="en-US" dirty="0"/>
              <a:t>進行分佈的，網格可以分佈在任何地方。而叢集物理上都包含在一個位置的相同地方，通常只是</a:t>
            </a:r>
            <a:r>
              <a:rPr lang="zh-TW" altLang="en-US" dirty="0">
                <a:solidFill>
                  <a:srgbClr val="FFFF00"/>
                </a:solidFill>
              </a:rPr>
              <a:t>區域網</a:t>
            </a:r>
            <a:r>
              <a:rPr lang="zh-TW" altLang="en-US" dirty="0"/>
              <a:t>互連。</a:t>
            </a:r>
          </a:p>
        </p:txBody>
      </p:sp>
    </p:spTree>
    <p:extLst>
      <p:ext uri="{BB962C8B-B14F-4D97-AF65-F5344CB8AC3E}">
        <p14:creationId xmlns:p14="http://schemas.microsoft.com/office/powerpoint/2010/main" val="1469503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98587C-B495-4F3B-8083-9E78F40DF6EF}"/>
              </a:ext>
            </a:extLst>
          </p:cNvPr>
          <p:cNvSpPr>
            <a:spLocks noGrp="1"/>
          </p:cNvSpPr>
          <p:nvPr>
            <p:ph type="title"/>
          </p:nvPr>
        </p:nvSpPr>
        <p:spPr/>
        <p:txBody>
          <a:bodyPr/>
          <a:lstStyle/>
          <a:p>
            <a:r>
              <a:rPr lang="zh-TW" altLang="en-US" dirty="0"/>
              <a:t>雲端計算（</a:t>
            </a:r>
            <a:r>
              <a:rPr lang="en-US" altLang="zh-TW" dirty="0"/>
              <a:t>Cloud Computing</a:t>
            </a:r>
            <a:r>
              <a:rPr lang="zh-TW" altLang="en-US" dirty="0"/>
              <a:t>）</a:t>
            </a:r>
          </a:p>
        </p:txBody>
      </p:sp>
      <p:sp>
        <p:nvSpPr>
          <p:cNvPr id="3" name="內容版面配置區 2">
            <a:extLst>
              <a:ext uri="{FF2B5EF4-FFF2-40B4-BE49-F238E27FC236}">
                <a16:creationId xmlns:a16="http://schemas.microsoft.com/office/drawing/2014/main" id="{29B9C6BC-9B90-4606-A0CC-B9AFC82D2AC2}"/>
              </a:ext>
            </a:extLst>
          </p:cNvPr>
          <p:cNvSpPr>
            <a:spLocks noGrp="1"/>
          </p:cNvSpPr>
          <p:nvPr>
            <p:ph idx="1"/>
          </p:nvPr>
        </p:nvSpPr>
        <p:spPr>
          <a:xfrm>
            <a:off x="677334" y="1474789"/>
            <a:ext cx="11022830" cy="5017451"/>
          </a:xfrm>
        </p:spPr>
        <p:txBody>
          <a:bodyPr>
            <a:normAutofit fontScale="92500" lnSpcReduction="10000"/>
          </a:bodyPr>
          <a:lstStyle/>
          <a:p>
            <a:r>
              <a:rPr lang="zh-TW" altLang="en-US" dirty="0"/>
              <a:t>雲端計算是最新開始的新概念，它不只是負責計算，還有營運服務等概念了。</a:t>
            </a:r>
            <a:endParaRPr lang="en-US" altLang="zh-TW" dirty="0"/>
          </a:p>
          <a:p>
            <a:r>
              <a:rPr lang="zh-TW" altLang="en-US" dirty="0"/>
              <a:t>它是分散式計算、平行計算和網格計算的發展，或者說是這些概念的商業實現。</a:t>
            </a:r>
            <a:endParaRPr lang="en-US" altLang="zh-TW" dirty="0"/>
          </a:p>
          <a:p>
            <a:r>
              <a:rPr lang="zh-TW" altLang="en-US" dirty="0"/>
              <a:t>美國國家標準和技術研究院的雲端運算定義中明確了三種服務模式：</a:t>
            </a:r>
            <a:r>
              <a:rPr lang="en-US" altLang="zh-TW" baseline="30000" dirty="0">
                <a:hlinkClick r:id="rId2"/>
              </a:rPr>
              <a:t>[12]</a:t>
            </a:r>
            <a:endParaRPr lang="zh-TW" altLang="en-US" dirty="0"/>
          </a:p>
          <a:p>
            <a:r>
              <a:rPr lang="zh-TW" altLang="en-US" dirty="0">
                <a:hlinkClick r:id="rId3" tooltip="軟體即服務"/>
              </a:rPr>
              <a:t>軟體即服務</a:t>
            </a:r>
            <a:r>
              <a:rPr lang="en-US" altLang="zh-TW" dirty="0"/>
              <a:t>(Software as a Service, SaaS)</a:t>
            </a:r>
            <a:r>
              <a:rPr lang="zh-TW" altLang="en-US" dirty="0"/>
              <a:t>：消費者使用應用程式，但並不掌控作業系統、硬體或運作的網路基礎架構。是一種服務觀念的基礎，軟體服務供應商，以租賃的概念提供客戶服務，而非購買，比較常見的模式是提供一組帳號密碼。例如：</a:t>
            </a:r>
            <a:r>
              <a:rPr lang="en-US" altLang="zh-TW" dirty="0">
                <a:hlinkClick r:id="rId4" tooltip="Adobe Creative Cloud"/>
              </a:rPr>
              <a:t>Adobe Creative Cloud</a:t>
            </a:r>
            <a:r>
              <a:rPr lang="zh-TW" altLang="en-US" dirty="0"/>
              <a:t>，</a:t>
            </a:r>
            <a:r>
              <a:rPr lang="en-US" altLang="zh-TW" dirty="0"/>
              <a:t>Microsoft CRM</a:t>
            </a:r>
            <a:r>
              <a:rPr lang="zh-TW" altLang="en-US" dirty="0"/>
              <a:t>與</a:t>
            </a:r>
            <a:r>
              <a:rPr lang="en-US" altLang="zh-TW" dirty="0"/>
              <a:t>Salesforce.com</a:t>
            </a:r>
            <a:r>
              <a:rPr lang="zh-TW" altLang="en-US" dirty="0"/>
              <a:t>。</a:t>
            </a:r>
          </a:p>
          <a:p>
            <a:r>
              <a:rPr lang="zh-TW" altLang="en-US" dirty="0">
                <a:hlinkClick r:id="rId5" tooltip="平台即服務"/>
              </a:rPr>
              <a:t>平台即服務</a:t>
            </a:r>
            <a:r>
              <a:rPr lang="en-US" altLang="zh-TW" dirty="0"/>
              <a:t>(</a:t>
            </a:r>
            <a:r>
              <a:rPr lang="en-US" altLang="zh-TW" b="1" dirty="0"/>
              <a:t>Platform as a Service, P</a:t>
            </a:r>
            <a:r>
              <a:rPr lang="en-US" altLang="zh-TW" dirty="0"/>
              <a:t>aaS</a:t>
            </a:r>
            <a:r>
              <a:rPr lang="zh-TW" altLang="en-US" dirty="0"/>
              <a:t>）：消費者使用主機操作應用程式。消費者掌控運作應用程式的環境（也擁有主機部分掌控權），但並不掌控作業系統、硬體或運作的網路基礎架構。平台通常是應用程式基礎架構。例如：</a:t>
            </a:r>
            <a:r>
              <a:rPr lang="en-US" altLang="zh-TW" dirty="0"/>
              <a:t>Google App Engine</a:t>
            </a:r>
            <a:r>
              <a:rPr lang="zh-TW" altLang="en-US" dirty="0"/>
              <a:t>。</a:t>
            </a:r>
          </a:p>
          <a:p>
            <a:r>
              <a:rPr lang="zh-TW" altLang="en-US" dirty="0">
                <a:hlinkClick r:id="rId6" tooltip="基礎設施即服務"/>
              </a:rPr>
              <a:t>基礎設施即服務</a:t>
            </a:r>
            <a:r>
              <a:rPr lang="zh-TW" altLang="en-US" dirty="0"/>
              <a:t>（</a:t>
            </a:r>
            <a:r>
              <a:rPr lang="en-US" altLang="zh-TW" b="1" dirty="0"/>
              <a:t> Infrastructure as a Service, </a:t>
            </a:r>
            <a:r>
              <a:rPr lang="en-US" altLang="zh-TW" dirty="0"/>
              <a:t>IaaS</a:t>
            </a:r>
            <a:r>
              <a:rPr lang="zh-TW" altLang="en-US" dirty="0"/>
              <a:t>）：消費者使用「基礎運算資源」，如處理能力、儲存空間、網路元件或中介軟體。消費者能掌控作業系統、儲存空間、已部署的應用程式及網路元件（如防火牆、負載平衡器等），但並不掌控雲端基礎架構。例如：</a:t>
            </a:r>
            <a:r>
              <a:rPr lang="en-US" altLang="zh-TW" dirty="0"/>
              <a:t>Amazon AWS</a:t>
            </a:r>
            <a:r>
              <a:rPr lang="zh-TW" altLang="en-US" dirty="0"/>
              <a:t>、</a:t>
            </a:r>
            <a:r>
              <a:rPr lang="en-US" altLang="zh-TW" dirty="0"/>
              <a:t>Rackspace</a:t>
            </a:r>
            <a:r>
              <a:rPr lang="zh-TW" altLang="en-US" dirty="0"/>
              <a:t>。</a:t>
            </a:r>
          </a:p>
          <a:p>
            <a:endParaRPr lang="en-US" altLang="zh-TW" dirty="0"/>
          </a:p>
        </p:txBody>
      </p:sp>
    </p:spTree>
    <p:extLst>
      <p:ext uri="{BB962C8B-B14F-4D97-AF65-F5344CB8AC3E}">
        <p14:creationId xmlns:p14="http://schemas.microsoft.com/office/powerpoint/2010/main" val="2223090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a:extLst>
              <a:ext uri="{FF2B5EF4-FFF2-40B4-BE49-F238E27FC236}">
                <a16:creationId xmlns:a16="http://schemas.microsoft.com/office/drawing/2014/main" id="{71E7D6AD-466B-40B4-8737-282E2C629776}"/>
              </a:ext>
            </a:extLst>
          </p:cNvPr>
          <p:cNvSpPr>
            <a:spLocks noGrp="1" noChangeArrowheads="1"/>
          </p:cNvSpPr>
          <p:nvPr>
            <p:ph type="title"/>
          </p:nvPr>
        </p:nvSpPr>
        <p:spPr/>
        <p:txBody>
          <a:bodyPr>
            <a:normAutofit/>
          </a:bodyPr>
          <a:lstStyle/>
          <a:p>
            <a:r>
              <a:rPr lang="zh-TW" altLang="en-US">
                <a:latin typeface="Times New Roman" panose="02020603050405020304" pitchFamily="18" charset="0"/>
              </a:rPr>
              <a:t>對等式運算 </a:t>
            </a:r>
            <a:r>
              <a:rPr lang="en-US" altLang="zh-TW">
                <a:latin typeface="Times New Roman" panose="02020603050405020304" pitchFamily="18" charset="0"/>
              </a:rPr>
              <a:t>(peer to peer)</a:t>
            </a:r>
            <a:br>
              <a:rPr lang="en-US" altLang="zh-TW">
                <a:latin typeface="Times New Roman" panose="02020603050405020304" pitchFamily="18" charset="0"/>
              </a:rPr>
            </a:br>
            <a:endParaRPr lang="zh-TW" altLang="en-US"/>
          </a:p>
        </p:txBody>
      </p:sp>
      <p:sp>
        <p:nvSpPr>
          <p:cNvPr id="69635" name="Rectangle 3">
            <a:extLst>
              <a:ext uri="{FF2B5EF4-FFF2-40B4-BE49-F238E27FC236}">
                <a16:creationId xmlns:a16="http://schemas.microsoft.com/office/drawing/2014/main" id="{EAC700F1-4855-4575-B210-D398EB47ADFA}"/>
              </a:ext>
            </a:extLst>
          </p:cNvPr>
          <p:cNvSpPr>
            <a:spLocks noGrp="1" noChangeArrowheads="1"/>
          </p:cNvSpPr>
          <p:nvPr>
            <p:ph idx="1"/>
          </p:nvPr>
        </p:nvSpPr>
        <p:spPr>
          <a:xfrm>
            <a:off x="677334" y="1474789"/>
            <a:ext cx="10837332" cy="5017451"/>
          </a:xfrm>
        </p:spPr>
        <p:txBody>
          <a:bodyPr>
            <a:normAutofit/>
          </a:bodyPr>
          <a:lstStyle/>
          <a:p>
            <a:pPr eaLnBrk="1" hangingPunct="1">
              <a:lnSpc>
                <a:spcPct val="80000"/>
              </a:lnSpc>
            </a:pPr>
            <a:r>
              <a:rPr lang="en-US" altLang="zh-TW" b="1" dirty="0"/>
              <a:t>P2P (Peer-to-Peer) Network</a:t>
            </a:r>
            <a:r>
              <a:rPr lang="en-US" altLang="zh-TW" dirty="0"/>
              <a:t> </a:t>
            </a:r>
            <a:r>
              <a:rPr lang="zh-TW" altLang="en-US" dirty="0"/>
              <a:t>點對點網路又稱同儕網路、對等網路，概念源自於音樂分享服務</a:t>
            </a:r>
            <a:r>
              <a:rPr lang="en-US" altLang="zh-TW" dirty="0"/>
              <a:t>Napster</a:t>
            </a:r>
            <a:r>
              <a:rPr lang="zh-TW" altLang="en-US" dirty="0"/>
              <a:t>，被</a:t>
            </a:r>
            <a:r>
              <a:rPr lang="en-US" altLang="zh-TW" dirty="0"/>
              <a:t>Intel</a:t>
            </a:r>
            <a:r>
              <a:rPr lang="zh-TW" altLang="en-US" dirty="0"/>
              <a:t>喻為第三代網路革命的「點對點分散式網路架構」。</a:t>
            </a:r>
            <a:endParaRPr lang="en-US" altLang="zh-TW" dirty="0">
              <a:solidFill>
                <a:srgbClr val="333300"/>
              </a:solidFill>
            </a:endParaRPr>
          </a:p>
          <a:p>
            <a:pPr eaLnBrk="1" hangingPunct="1">
              <a:lnSpc>
                <a:spcPct val="80000"/>
              </a:lnSpc>
            </a:pPr>
            <a:r>
              <a:rPr lang="zh-TW" altLang="en-US" dirty="0"/>
              <a:t>網絡中每個節點既是 </a:t>
            </a:r>
            <a:r>
              <a:rPr lang="en-US" altLang="zh-TW" dirty="0"/>
              <a:t>Server Side </a:t>
            </a:r>
            <a:r>
              <a:rPr lang="zh-TW" altLang="en-US" dirty="0"/>
              <a:t>服務端，亦是 </a:t>
            </a:r>
            <a:r>
              <a:rPr lang="en-US" altLang="zh-TW" dirty="0"/>
              <a:t>Client Side </a:t>
            </a:r>
            <a:r>
              <a:rPr lang="zh-TW" altLang="en-US" dirty="0"/>
              <a:t>用戶端；節點可以選擇隨時加入，隨時退出；</a:t>
            </a:r>
            <a:endParaRPr lang="en-US" altLang="zh-TW" dirty="0"/>
          </a:p>
          <a:p>
            <a:pPr eaLnBrk="1" hangingPunct="1">
              <a:lnSpc>
                <a:spcPct val="80000"/>
              </a:lnSpc>
            </a:pPr>
            <a:r>
              <a:rPr lang="en-US" altLang="zh-TW" dirty="0"/>
              <a:t>P2P</a:t>
            </a:r>
            <a:r>
              <a:rPr lang="zh-TW" altLang="en-US" dirty="0"/>
              <a:t>系統讓個人電腦和工作站可透過</a:t>
            </a:r>
            <a:r>
              <a:rPr lang="en-US" altLang="zh-TW" dirty="0"/>
              <a:t>internet</a:t>
            </a:r>
            <a:r>
              <a:rPr lang="zh-TW" altLang="en-US" dirty="0"/>
              <a:t>以及其他的網路達到資料的運用以及資源的計算；而不是單獨管理的</a:t>
            </a:r>
            <a:r>
              <a:rPr lang="en-US" altLang="zh-TW" dirty="0"/>
              <a:t>server</a:t>
            </a:r>
            <a:r>
              <a:rPr lang="zh-TW" altLang="en-US" dirty="0"/>
              <a:t>，將資源集中在一起服務。因此，</a:t>
            </a:r>
            <a:r>
              <a:rPr lang="en-US" altLang="zh-TW" dirty="0"/>
              <a:t>services</a:t>
            </a:r>
            <a:r>
              <a:rPr lang="zh-TW" altLang="en-US" dirty="0"/>
              <a:t>不可依賴在信任的單一主機，可藉由多台具有相同資源主機尋求服務以解決此問題。</a:t>
            </a:r>
            <a:endParaRPr lang="en-US" altLang="zh-TW" dirty="0"/>
          </a:p>
          <a:p>
            <a:r>
              <a:rPr lang="en-US" altLang="zh-TW" dirty="0"/>
              <a:t>P2P</a:t>
            </a:r>
            <a:r>
              <a:rPr lang="zh-TW" altLang="en-US" dirty="0"/>
              <a:t>系統主要特徵</a:t>
            </a:r>
          </a:p>
          <a:p>
            <a:pPr lvl="1"/>
            <a:r>
              <a:rPr lang="zh-TW" altLang="en-US" dirty="0"/>
              <a:t>每個用戶貢獻資源給其他用戶</a:t>
            </a:r>
          </a:p>
          <a:p>
            <a:pPr lvl="1"/>
            <a:r>
              <a:rPr lang="zh-TW" altLang="en-US" dirty="0"/>
              <a:t>每個節點具有相同的功能能力和責任</a:t>
            </a:r>
          </a:p>
          <a:p>
            <a:pPr lvl="1"/>
            <a:r>
              <a:rPr lang="zh-TW" altLang="en-US" dirty="0"/>
              <a:t>不依賴任何中央管理系統</a:t>
            </a:r>
          </a:p>
          <a:p>
            <a:pPr eaLnBrk="1" hangingPunct="1">
              <a:lnSpc>
                <a:spcPct val="80000"/>
              </a:lnSpc>
            </a:pPr>
            <a:endParaRPr lang="zh-TW" altLang="en-US" dirty="0">
              <a:solidFill>
                <a:srgbClr val="333300"/>
              </a:solidFill>
            </a:endParaRPr>
          </a:p>
          <a:p>
            <a:pPr lvl="1" eaLnBrk="1" hangingPunct="1">
              <a:lnSpc>
                <a:spcPct val="80000"/>
              </a:lnSpc>
            </a:pPr>
            <a:endParaRPr lang="zh-TW" altLang="en-US" dirty="0">
              <a:solidFill>
                <a:srgbClr val="333300"/>
              </a:solidFill>
            </a:endParaRPr>
          </a:p>
          <a:p>
            <a:pPr lvl="1" eaLnBrk="1" hangingPunct="1">
              <a:lnSpc>
                <a:spcPct val="80000"/>
              </a:lnSpc>
            </a:pPr>
            <a:endParaRPr lang="zh-TW" altLang="en-US" dirty="0">
              <a:solidFill>
                <a:srgbClr val="333300"/>
              </a:solidFill>
            </a:endParaRPr>
          </a:p>
          <a:p>
            <a:pPr lvl="1" eaLnBrk="1" hangingPunct="1">
              <a:lnSpc>
                <a:spcPct val="80000"/>
              </a:lnSpc>
            </a:pPr>
            <a:endParaRPr lang="zh-TW" altLang="en-US" dirty="0">
              <a:solidFill>
                <a:srgbClr val="333300"/>
              </a:solidFill>
            </a:endParaRPr>
          </a:p>
          <a:p>
            <a:pPr lvl="1" eaLnBrk="1" hangingPunct="1">
              <a:lnSpc>
                <a:spcPct val="80000"/>
              </a:lnSpc>
              <a:buFont typeface="Wingdings" panose="05000000000000000000" pitchFamily="2" charset="2"/>
              <a:buNone/>
            </a:pPr>
            <a:endParaRPr lang="zh-TW" altLang="en-US" dirty="0">
              <a:solidFill>
                <a:srgbClr val="333300"/>
              </a:solidFill>
            </a:endParaRPr>
          </a:p>
          <a:p>
            <a:pPr lvl="1" eaLnBrk="1" hangingPunct="1">
              <a:lnSpc>
                <a:spcPct val="80000"/>
              </a:lnSpc>
              <a:buFont typeface="Wingdings" panose="05000000000000000000" pitchFamily="2" charset="2"/>
              <a:buNone/>
            </a:pPr>
            <a:endParaRPr lang="zh-TW" altLang="en-US" dirty="0">
              <a:solidFill>
                <a:srgbClr val="333300"/>
              </a:solidFill>
            </a:endParaRPr>
          </a:p>
          <a:p>
            <a:pPr eaLnBrk="1" hangingPunct="1">
              <a:lnSpc>
                <a:spcPct val="80000"/>
              </a:lnSpc>
            </a:pPr>
            <a:endParaRPr lang="en-US" altLang="zh-TW" dirty="0">
              <a:solidFill>
                <a:srgbClr val="333300"/>
              </a:solidFill>
              <a:latin typeface="標楷體" panose="03000509000000000000" pitchFamily="65" charset="-120"/>
            </a:endParaRPr>
          </a:p>
        </p:txBody>
      </p:sp>
      <p:pic>
        <p:nvPicPr>
          <p:cNvPr id="69636" name="圖片 1">
            <a:extLst>
              <a:ext uri="{FF2B5EF4-FFF2-40B4-BE49-F238E27FC236}">
                <a16:creationId xmlns:a16="http://schemas.microsoft.com/office/drawing/2014/main" id="{52827B0D-D400-4ACB-B9CD-4F1204BAA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3564" y="4757738"/>
            <a:ext cx="21812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標題 1">
            <a:extLst>
              <a:ext uri="{FF2B5EF4-FFF2-40B4-BE49-F238E27FC236}">
                <a16:creationId xmlns:a16="http://schemas.microsoft.com/office/drawing/2014/main" id="{FA2D1EC4-07FB-4085-ACF4-80AC2E9E120F}"/>
              </a:ext>
            </a:extLst>
          </p:cNvPr>
          <p:cNvSpPr>
            <a:spLocks noGrp="1" noChangeArrowheads="1"/>
          </p:cNvSpPr>
          <p:nvPr>
            <p:ph type="title"/>
          </p:nvPr>
        </p:nvSpPr>
        <p:spPr/>
        <p:txBody>
          <a:bodyPr/>
          <a:lstStyle/>
          <a:p>
            <a:r>
              <a:rPr lang="zh-TW" altLang="en-US" b="1"/>
              <a:t>區塊鏈 </a:t>
            </a:r>
            <a:r>
              <a:rPr lang="en-US" altLang="zh-TW" b="1"/>
              <a:t>Blockchain</a:t>
            </a:r>
            <a:endParaRPr lang="zh-TW" altLang="en-US"/>
          </a:p>
        </p:txBody>
      </p:sp>
      <p:sp>
        <p:nvSpPr>
          <p:cNvPr id="72707" name="內容版面配置區 2">
            <a:extLst>
              <a:ext uri="{FF2B5EF4-FFF2-40B4-BE49-F238E27FC236}">
                <a16:creationId xmlns:a16="http://schemas.microsoft.com/office/drawing/2014/main" id="{CF1BEC44-1617-431B-98AE-91D8FE13F89D}"/>
              </a:ext>
            </a:extLst>
          </p:cNvPr>
          <p:cNvSpPr>
            <a:spLocks noGrp="1" noChangeArrowheads="1"/>
          </p:cNvSpPr>
          <p:nvPr>
            <p:ph idx="1"/>
          </p:nvPr>
        </p:nvSpPr>
        <p:spPr>
          <a:xfrm>
            <a:off x="677334" y="1474789"/>
            <a:ext cx="10837332" cy="5017451"/>
          </a:xfrm>
        </p:spPr>
        <p:txBody>
          <a:bodyPr/>
          <a:lstStyle/>
          <a:p>
            <a:r>
              <a:rPr lang="zh-TW" altLang="en-US" u="sng" dirty="0">
                <a:hlinkClick r:id="rId2"/>
              </a:rPr>
              <a:t>比特幣白皮書</a:t>
            </a:r>
            <a:r>
              <a:rPr lang="zh-TW" altLang="en-US" dirty="0"/>
              <a:t>（</a:t>
            </a:r>
            <a:r>
              <a:rPr lang="en-US" altLang="zh-TW" dirty="0"/>
              <a:t>Bitcoin: A peer-to-peer Electronic Cash System</a:t>
            </a:r>
            <a:r>
              <a:rPr lang="zh-TW" altLang="en-US" dirty="0"/>
              <a:t>）中，使用 </a:t>
            </a:r>
            <a:r>
              <a:rPr lang="en-US" altLang="zh-TW" dirty="0"/>
              <a:t>Peer-to-Peer</a:t>
            </a:r>
            <a:r>
              <a:rPr lang="zh-TW" altLang="en-US" dirty="0"/>
              <a:t>（</a:t>
            </a:r>
            <a:r>
              <a:rPr lang="en-US" altLang="zh-TW" dirty="0"/>
              <a:t>P2P</a:t>
            </a:r>
            <a:r>
              <a:rPr lang="zh-TW" altLang="en-US" dirty="0"/>
              <a:t>）描述區域鏈技術及加密貨幣 </a:t>
            </a:r>
            <a:endParaRPr lang="en-US" altLang="zh-TW" dirty="0"/>
          </a:p>
          <a:p>
            <a:r>
              <a:rPr lang="zh-TW" altLang="en-US" dirty="0"/>
              <a:t>區塊鏈是 </a:t>
            </a:r>
            <a:r>
              <a:rPr lang="en-US" altLang="zh-TW" dirty="0"/>
              <a:t>P2P </a:t>
            </a:r>
            <a:r>
              <a:rPr lang="zh-TW" altLang="en-US" dirty="0"/>
              <a:t>構成的去中心化系統，以保持各個節點間的數據記錄一致來建立分佈式“賬本”。</a:t>
            </a:r>
            <a:endParaRPr lang="en-US" altLang="zh-TW" dirty="0"/>
          </a:p>
          <a:p>
            <a:r>
              <a:rPr lang="en-US" altLang="zh-TW" b="1" dirty="0"/>
              <a:t>P2P </a:t>
            </a:r>
            <a:r>
              <a:rPr lang="zh-TW" altLang="en-US" b="1" dirty="0"/>
              <a:t>網絡是無中心服務器、依靠用戶羣交換信息的互聯網體系。</a:t>
            </a:r>
            <a:endParaRPr lang="zh-TW" altLang="en-US" dirty="0"/>
          </a:p>
        </p:txBody>
      </p:sp>
      <p:pic>
        <p:nvPicPr>
          <p:cNvPr id="72708" name="圖片 3">
            <a:extLst>
              <a:ext uri="{FF2B5EF4-FFF2-40B4-BE49-F238E27FC236}">
                <a16:creationId xmlns:a16="http://schemas.microsoft.com/office/drawing/2014/main" id="{2432DAEE-0537-47D4-83AD-3397DDF9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314" y="3760789"/>
            <a:ext cx="4124325"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Death of CPU Scaling</a:t>
            </a:r>
            <a:endParaRPr lang="zh-TW" altLang="en-US" dirty="0"/>
          </a:p>
        </p:txBody>
      </p:sp>
      <p:sp>
        <p:nvSpPr>
          <p:cNvPr id="3" name="內容版面配置區 2"/>
          <p:cNvSpPr>
            <a:spLocks noGrp="1"/>
          </p:cNvSpPr>
          <p:nvPr>
            <p:ph idx="1"/>
          </p:nvPr>
        </p:nvSpPr>
        <p:spPr/>
        <p:txBody>
          <a:bodyPr/>
          <a:lstStyle/>
          <a:p>
            <a:r>
              <a:rPr lang="en-US" altLang="zh-TW" dirty="0"/>
              <a:t>Increase of transistor density ≠ performance </a:t>
            </a:r>
          </a:p>
          <a:p>
            <a:pPr lvl="1"/>
            <a:r>
              <a:rPr lang="en-US" altLang="zh-TW" dirty="0"/>
              <a:t>The power and clock speed improvements collapsed </a:t>
            </a:r>
            <a:endParaRPr lang="zh-TW" altLang="en-US" dirty="0"/>
          </a:p>
        </p:txBody>
      </p:sp>
      <p:pic>
        <p:nvPicPr>
          <p:cNvPr id="5" name="圖片 4"/>
          <p:cNvPicPr>
            <a:picLocks noChangeAspect="1"/>
          </p:cNvPicPr>
          <p:nvPr/>
        </p:nvPicPr>
        <p:blipFill>
          <a:blip r:embed="rId2"/>
          <a:stretch>
            <a:fillRect/>
          </a:stretch>
        </p:blipFill>
        <p:spPr>
          <a:xfrm>
            <a:off x="1217993" y="2569884"/>
            <a:ext cx="6907434" cy="4045048"/>
          </a:xfrm>
          <a:prstGeom prst="rect">
            <a:avLst/>
          </a:prstGeom>
        </p:spPr>
      </p:pic>
      <p:sp>
        <p:nvSpPr>
          <p:cNvPr id="6" name="矩形 5"/>
          <p:cNvSpPr/>
          <p:nvPr/>
        </p:nvSpPr>
        <p:spPr>
          <a:xfrm>
            <a:off x="8125427" y="2795589"/>
            <a:ext cx="3570682" cy="1815882"/>
          </a:xfrm>
          <a:prstGeom prst="rect">
            <a:avLst/>
          </a:prstGeom>
        </p:spPr>
        <p:txBody>
          <a:bodyPr wrap="square">
            <a:spAutoFit/>
          </a:bodyPr>
          <a:lstStyle/>
          <a:p>
            <a:r>
              <a:rPr lang="zh-TW" altLang="en-US" sz="2800" dirty="0">
                <a:solidFill>
                  <a:srgbClr val="FFFF00"/>
                </a:solidFill>
              </a:rPr>
              <a:t>“Parallel Computing is a trend and essential tools in today’s world!”</a:t>
            </a:r>
          </a:p>
        </p:txBody>
      </p:sp>
    </p:spTree>
    <p:extLst>
      <p:ext uri="{BB962C8B-B14F-4D97-AF65-F5344CB8AC3E}">
        <p14:creationId xmlns:p14="http://schemas.microsoft.com/office/powerpoint/2010/main" val="3234304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 </a:t>
            </a:r>
            <a:endParaRPr lang="zh-TW" altLang="en-US" dirty="0"/>
          </a:p>
        </p:txBody>
      </p:sp>
      <p:sp>
        <p:nvSpPr>
          <p:cNvPr id="3" name="內容版面配置區 2"/>
          <p:cNvSpPr>
            <a:spLocks noGrp="1"/>
          </p:cNvSpPr>
          <p:nvPr>
            <p:ph idx="1"/>
          </p:nvPr>
        </p:nvSpPr>
        <p:spPr>
          <a:xfrm>
            <a:off x="756072" y="1474184"/>
            <a:ext cx="9626419" cy="4195481"/>
          </a:xfrm>
        </p:spPr>
        <p:txBody>
          <a:bodyPr>
            <a:noAutofit/>
          </a:bodyPr>
          <a:lstStyle/>
          <a:p>
            <a:r>
              <a:rPr lang="en-US" altLang="zh-TW" sz="2800" dirty="0"/>
              <a:t>Parallel Computing Introduction </a:t>
            </a:r>
          </a:p>
          <a:p>
            <a:pPr lvl="1"/>
            <a:r>
              <a:rPr lang="en-US" altLang="zh-TW" sz="2400" dirty="0"/>
              <a:t>What is parallel computing </a:t>
            </a:r>
          </a:p>
          <a:p>
            <a:pPr lvl="1"/>
            <a:r>
              <a:rPr lang="en-US" altLang="zh-TW" sz="2400" dirty="0"/>
              <a:t>Why need parallel computing </a:t>
            </a:r>
          </a:p>
          <a:p>
            <a:r>
              <a:rPr lang="en-US" altLang="zh-TW" sz="2800" dirty="0">
                <a:solidFill>
                  <a:srgbClr val="FFFF00"/>
                </a:solidFill>
              </a:rPr>
              <a:t>Parallel Computers </a:t>
            </a:r>
          </a:p>
          <a:p>
            <a:pPr lvl="1"/>
            <a:r>
              <a:rPr lang="en-US" altLang="zh-TW" sz="2400" dirty="0"/>
              <a:t>Flynn’s classic taxonomy </a:t>
            </a:r>
          </a:p>
          <a:p>
            <a:pPr lvl="1"/>
            <a:r>
              <a:rPr lang="en-US" altLang="zh-TW" sz="2400" dirty="0">
                <a:solidFill>
                  <a:srgbClr val="FFFF00"/>
                </a:solidFill>
              </a:rPr>
              <a:t>Shared memory vs. Distributed memory parallel computer systems </a:t>
            </a:r>
          </a:p>
          <a:p>
            <a:pPr lvl="1"/>
            <a:r>
              <a:rPr lang="en-US" altLang="zh-TW" sz="2400" dirty="0"/>
              <a:t>Interconnection networks &amp; InfiniBand </a:t>
            </a:r>
          </a:p>
          <a:p>
            <a:pPr lvl="1"/>
            <a:r>
              <a:rPr lang="en-US" altLang="zh-TW" sz="2400" dirty="0"/>
              <a:t>Supercomputers </a:t>
            </a:r>
            <a:endParaRPr lang="zh-TW" altLang="en-US" sz="2400" dirty="0"/>
          </a:p>
        </p:txBody>
      </p:sp>
    </p:spTree>
    <p:extLst>
      <p:ext uri="{BB962C8B-B14F-4D97-AF65-F5344CB8AC3E}">
        <p14:creationId xmlns:p14="http://schemas.microsoft.com/office/powerpoint/2010/main" val="3572597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Shared memory vs. Distributed memory </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77334" y="1474789"/>
            <a:ext cx="10791825" cy="3629025"/>
          </a:xfrm>
          <a:prstGeom prst="rect">
            <a:avLst/>
          </a:prstGeom>
        </p:spPr>
      </p:pic>
    </p:spTree>
    <p:extLst>
      <p:ext uri="{BB962C8B-B14F-4D97-AF65-F5344CB8AC3E}">
        <p14:creationId xmlns:p14="http://schemas.microsoft.com/office/powerpoint/2010/main" val="53758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7333" y="609600"/>
            <a:ext cx="10584833" cy="1320800"/>
          </a:xfrm>
        </p:spPr>
        <p:txBody>
          <a:bodyPr/>
          <a:lstStyle/>
          <a:p>
            <a:r>
              <a:rPr lang="en-US" altLang="zh-TW" dirty="0"/>
              <a:t>Shared Memory Multiprocessor Computer System </a:t>
            </a:r>
            <a:endParaRPr lang="zh-TW" altLang="en-US" dirty="0"/>
          </a:p>
        </p:txBody>
      </p:sp>
      <p:sp>
        <p:nvSpPr>
          <p:cNvPr id="3" name="內容版面配置區 2"/>
          <p:cNvSpPr>
            <a:spLocks noGrp="1"/>
          </p:cNvSpPr>
          <p:nvPr>
            <p:ph idx="1"/>
          </p:nvPr>
        </p:nvSpPr>
        <p:spPr/>
        <p:txBody>
          <a:bodyPr/>
          <a:lstStyle/>
          <a:p>
            <a:r>
              <a:rPr lang="en-US" altLang="zh-TW" dirty="0"/>
              <a:t>Single computer with multiple internal multi-core processors </a:t>
            </a:r>
            <a:endParaRPr lang="zh-TW" altLang="en-US" dirty="0"/>
          </a:p>
        </p:txBody>
      </p:sp>
      <p:pic>
        <p:nvPicPr>
          <p:cNvPr id="4" name="圖片 3"/>
          <p:cNvPicPr>
            <a:picLocks noChangeAspect="1"/>
          </p:cNvPicPr>
          <p:nvPr/>
        </p:nvPicPr>
        <p:blipFill>
          <a:blip r:embed="rId2"/>
          <a:stretch>
            <a:fillRect/>
          </a:stretch>
        </p:blipFill>
        <p:spPr>
          <a:xfrm>
            <a:off x="1064871" y="2293380"/>
            <a:ext cx="4474519" cy="3676685"/>
          </a:xfrm>
          <a:prstGeom prst="rect">
            <a:avLst/>
          </a:prstGeom>
        </p:spPr>
      </p:pic>
    </p:spTree>
    <p:extLst>
      <p:ext uri="{BB962C8B-B14F-4D97-AF65-F5344CB8AC3E}">
        <p14:creationId xmlns:p14="http://schemas.microsoft.com/office/powerpoint/2010/main" val="3447443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Shared Memory Computer Architecture</a:t>
            </a:r>
            <a:endParaRPr lang="zh-TW" altLang="en-US" dirty="0"/>
          </a:p>
        </p:txBody>
      </p:sp>
      <p:sp>
        <p:nvSpPr>
          <p:cNvPr id="3" name="內容版面配置區 2"/>
          <p:cNvSpPr>
            <a:spLocks noGrp="1"/>
          </p:cNvSpPr>
          <p:nvPr>
            <p:ph idx="1"/>
          </p:nvPr>
        </p:nvSpPr>
        <p:spPr/>
        <p:txBody>
          <a:bodyPr>
            <a:normAutofit/>
          </a:bodyPr>
          <a:lstStyle/>
          <a:p>
            <a:r>
              <a:rPr lang="en-US" altLang="zh-TW" dirty="0"/>
              <a:t>Uniform Memory Access (UMA):  </a:t>
            </a:r>
          </a:p>
          <a:p>
            <a:pPr lvl="1"/>
            <a:r>
              <a:rPr lang="en-US" altLang="zh-TW" dirty="0"/>
              <a:t>Most commonly represented today by Symmetric Multiprocessor (SMP) machines  </a:t>
            </a:r>
          </a:p>
          <a:p>
            <a:pPr lvl="1"/>
            <a:r>
              <a:rPr lang="en-US" altLang="zh-TW" dirty="0"/>
              <a:t>Identical processors  </a:t>
            </a:r>
          </a:p>
          <a:p>
            <a:pPr lvl="1"/>
            <a:r>
              <a:rPr lang="en-US" altLang="zh-TW" dirty="0"/>
              <a:t>Equal access times to memory </a:t>
            </a:r>
          </a:p>
          <a:p>
            <a:pPr lvl="1"/>
            <a:r>
              <a:rPr lang="en-US" altLang="zh-TW" dirty="0"/>
              <a:t>Example: commercial servers </a:t>
            </a:r>
          </a:p>
          <a:p>
            <a:pPr lvl="1"/>
            <a:endParaRPr lang="en-US" altLang="zh-TW" dirty="0"/>
          </a:p>
          <a:p>
            <a:r>
              <a:rPr lang="en-US" altLang="zh-TW" dirty="0"/>
              <a:t>Non-Uniform Memory Access (NUMA):  </a:t>
            </a:r>
          </a:p>
          <a:p>
            <a:pPr lvl="1"/>
            <a:r>
              <a:rPr lang="en-US" altLang="zh-TW" dirty="0"/>
              <a:t>Often made by physically linking two or more SMPs  </a:t>
            </a:r>
          </a:p>
          <a:p>
            <a:pPr lvl="1"/>
            <a:r>
              <a:rPr lang="en-US" altLang="zh-TW" dirty="0"/>
              <a:t>One SMP can directly access  memory of another SMP  </a:t>
            </a:r>
          </a:p>
          <a:p>
            <a:pPr lvl="1"/>
            <a:r>
              <a:rPr lang="en-US" altLang="zh-TW" dirty="0"/>
              <a:t>Memory access across link is slower  </a:t>
            </a:r>
          </a:p>
          <a:p>
            <a:pPr lvl="1"/>
            <a:r>
              <a:rPr lang="en-US" altLang="zh-TW" dirty="0"/>
              <a:t>Example: HPC server </a:t>
            </a:r>
            <a:endParaRPr lang="zh-TW" altLang="en-US" dirty="0"/>
          </a:p>
        </p:txBody>
      </p:sp>
      <p:pic>
        <p:nvPicPr>
          <p:cNvPr id="4" name="圖片 3"/>
          <p:cNvPicPr>
            <a:picLocks noChangeAspect="1"/>
          </p:cNvPicPr>
          <p:nvPr/>
        </p:nvPicPr>
        <p:blipFill>
          <a:blip r:embed="rId2"/>
          <a:stretch>
            <a:fillRect/>
          </a:stretch>
        </p:blipFill>
        <p:spPr>
          <a:xfrm>
            <a:off x="7430946" y="4516774"/>
            <a:ext cx="4579113" cy="1975466"/>
          </a:xfrm>
          <a:prstGeom prst="rect">
            <a:avLst/>
          </a:prstGeom>
        </p:spPr>
      </p:pic>
      <p:pic>
        <p:nvPicPr>
          <p:cNvPr id="5" name="圖片 4"/>
          <p:cNvPicPr>
            <a:picLocks noChangeAspect="1"/>
          </p:cNvPicPr>
          <p:nvPr/>
        </p:nvPicPr>
        <p:blipFill>
          <a:blip r:embed="rId3"/>
          <a:stretch>
            <a:fillRect/>
          </a:stretch>
        </p:blipFill>
        <p:spPr>
          <a:xfrm>
            <a:off x="7430946" y="2537279"/>
            <a:ext cx="2627935" cy="1840598"/>
          </a:xfrm>
          <a:prstGeom prst="rect">
            <a:avLst/>
          </a:prstGeom>
        </p:spPr>
      </p:pic>
    </p:spTree>
    <p:extLst>
      <p:ext uri="{BB962C8B-B14F-4D97-AF65-F5344CB8AC3E}">
        <p14:creationId xmlns:p14="http://schemas.microsoft.com/office/powerpoint/2010/main" val="96703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Cache Coherence &amp; Data Consistency</a:t>
            </a:r>
            <a:endParaRPr lang="zh-TW" altLang="en-US" dirty="0"/>
          </a:p>
        </p:txBody>
      </p:sp>
      <p:sp>
        <p:nvSpPr>
          <p:cNvPr id="3" name="內容版面配置區 2"/>
          <p:cNvSpPr>
            <a:spLocks noGrp="1"/>
          </p:cNvSpPr>
          <p:nvPr>
            <p:ph idx="1"/>
          </p:nvPr>
        </p:nvSpPr>
        <p:spPr/>
        <p:txBody>
          <a:bodyPr>
            <a:normAutofit/>
          </a:bodyPr>
          <a:lstStyle/>
          <a:p>
            <a:r>
              <a:rPr lang="en-US" altLang="zh-TW" sz="2800" dirty="0">
                <a:solidFill>
                  <a:srgbClr val="FFFF00"/>
                </a:solidFill>
              </a:rPr>
              <a:t>Cache coherence </a:t>
            </a:r>
            <a:r>
              <a:rPr lang="en-US" altLang="zh-TW" sz="2800" dirty="0"/>
              <a:t>problem </a:t>
            </a:r>
          </a:p>
          <a:p>
            <a:pPr lvl="1"/>
            <a:r>
              <a:rPr lang="en-US" altLang="zh-TW" sz="2400" dirty="0"/>
              <a:t>Cache invalidation / cache copy </a:t>
            </a:r>
          </a:p>
          <a:p>
            <a:pPr lvl="1"/>
            <a:r>
              <a:rPr lang="en-US" altLang="zh-TW" sz="2400" dirty="0"/>
              <a:t>It is difficult because of the non-zero latencies </a:t>
            </a:r>
            <a:br>
              <a:rPr lang="en-US" altLang="zh-TW" sz="2400" dirty="0"/>
            </a:br>
            <a:r>
              <a:rPr lang="en-US" altLang="zh-TW" sz="2400" dirty="0"/>
              <a:t>of the interconnect network </a:t>
            </a:r>
          </a:p>
          <a:p>
            <a:pPr lvl="1"/>
            <a:r>
              <a:rPr lang="en-US" altLang="zh-TW" sz="2400" dirty="0"/>
              <a:t>Solved by hardware solutions </a:t>
            </a:r>
          </a:p>
          <a:p>
            <a:endParaRPr lang="en-US" altLang="zh-TW" sz="2800" dirty="0"/>
          </a:p>
          <a:p>
            <a:r>
              <a:rPr lang="en-US" altLang="zh-TW" sz="2800" dirty="0"/>
              <a:t>Data consistency problem </a:t>
            </a:r>
          </a:p>
          <a:p>
            <a:pPr lvl="1"/>
            <a:r>
              <a:rPr lang="en-US" altLang="zh-TW" sz="2400" dirty="0"/>
              <a:t>Synchronization protocol </a:t>
            </a:r>
          </a:p>
          <a:p>
            <a:pPr lvl="1"/>
            <a:r>
              <a:rPr lang="en-US" altLang="zh-TW" sz="2400" dirty="0"/>
              <a:t>Locking is required </a:t>
            </a:r>
          </a:p>
          <a:p>
            <a:pPr lvl="1"/>
            <a:r>
              <a:rPr lang="en-US" altLang="zh-TW" sz="2400" dirty="0"/>
              <a:t>Avoid by programmers </a:t>
            </a:r>
            <a:endParaRPr lang="zh-TW" altLang="en-US" sz="2400" dirty="0"/>
          </a:p>
        </p:txBody>
      </p:sp>
      <p:pic>
        <p:nvPicPr>
          <p:cNvPr id="4" name="圖片 3"/>
          <p:cNvPicPr>
            <a:picLocks noChangeAspect="1"/>
          </p:cNvPicPr>
          <p:nvPr/>
        </p:nvPicPr>
        <p:blipFill>
          <a:blip r:embed="rId2"/>
          <a:stretch>
            <a:fillRect/>
          </a:stretch>
        </p:blipFill>
        <p:spPr>
          <a:xfrm>
            <a:off x="7866028" y="1304926"/>
            <a:ext cx="3981450" cy="2981325"/>
          </a:xfrm>
          <a:prstGeom prst="rect">
            <a:avLst/>
          </a:prstGeom>
        </p:spPr>
      </p:pic>
      <p:pic>
        <p:nvPicPr>
          <p:cNvPr id="5" name="圖片 4"/>
          <p:cNvPicPr>
            <a:picLocks noChangeAspect="1"/>
          </p:cNvPicPr>
          <p:nvPr/>
        </p:nvPicPr>
        <p:blipFill>
          <a:blip r:embed="rId3"/>
          <a:stretch>
            <a:fillRect/>
          </a:stretch>
        </p:blipFill>
        <p:spPr>
          <a:xfrm>
            <a:off x="5092860" y="4032659"/>
            <a:ext cx="2585361" cy="2678248"/>
          </a:xfrm>
          <a:prstGeom prst="rect">
            <a:avLst/>
          </a:prstGeom>
        </p:spPr>
      </p:pic>
    </p:spTree>
    <p:extLst>
      <p:ext uri="{BB962C8B-B14F-4D97-AF65-F5344CB8AC3E}">
        <p14:creationId xmlns:p14="http://schemas.microsoft.com/office/powerpoint/2010/main" val="604526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marL="0" indent="0">
              <a:buNone/>
            </a:pPr>
            <a:r>
              <a:rPr lang="en-US" altLang="zh-TW" dirty="0"/>
              <a:t>9.    Atomic operation, texture and constant memory</a:t>
            </a:r>
          </a:p>
          <a:p>
            <a:pPr marL="0" indent="0">
              <a:buNone/>
            </a:pPr>
            <a:r>
              <a:rPr lang="en-US" altLang="zh-TW" dirty="0"/>
              <a:t>10.  Performance evaluation, case study using CUDA</a:t>
            </a:r>
          </a:p>
          <a:p>
            <a:pPr marL="0" indent="0">
              <a:buNone/>
            </a:pPr>
            <a:r>
              <a:rPr lang="en-US" altLang="zh-TW" dirty="0"/>
              <a:t>11.  Midterm Presentation</a:t>
            </a:r>
          </a:p>
          <a:p>
            <a:pPr marL="0" indent="0">
              <a:buNone/>
            </a:pPr>
            <a:r>
              <a:rPr lang="en-US" altLang="zh-TW" dirty="0"/>
              <a:t>12.  Introduction of shared-memory programming with </a:t>
            </a:r>
            <a:r>
              <a:rPr lang="en-US" altLang="zh-TW" dirty="0" err="1"/>
              <a:t>Pthreads</a:t>
            </a:r>
            <a:endParaRPr lang="en-US" altLang="zh-TW" dirty="0"/>
          </a:p>
          <a:p>
            <a:pPr marL="0" indent="0">
              <a:buNone/>
            </a:pPr>
            <a:r>
              <a:rPr lang="en-US" altLang="zh-TW" dirty="0"/>
              <a:t>13.  Case study using </a:t>
            </a:r>
            <a:r>
              <a:rPr lang="en-US" altLang="zh-TW" dirty="0" err="1"/>
              <a:t>Pthread</a:t>
            </a:r>
            <a:r>
              <a:rPr lang="en-US" altLang="zh-TW" dirty="0"/>
              <a:t>: Matrix-vector multiplication</a:t>
            </a:r>
          </a:p>
          <a:p>
            <a:pPr marL="0" indent="0">
              <a:buNone/>
            </a:pPr>
            <a:r>
              <a:rPr lang="en-US" altLang="zh-TW" dirty="0"/>
              <a:t>14. Introduction of distributed memory programming using MPI</a:t>
            </a:r>
          </a:p>
          <a:p>
            <a:pPr marL="0" indent="0">
              <a:buNone/>
            </a:pPr>
            <a:r>
              <a:rPr lang="en-US" altLang="zh-TW" dirty="0"/>
              <a:t>15.  Collective vs. point-to-point Communication, Tree-structure communication, Broadcast, data distributions</a:t>
            </a:r>
          </a:p>
          <a:p>
            <a:pPr marL="0" indent="0">
              <a:buNone/>
            </a:pPr>
            <a:r>
              <a:rPr lang="en-US" altLang="zh-TW" dirty="0"/>
              <a:t>16.  Case study using MPI, Performance evaluation of MPI</a:t>
            </a:r>
          </a:p>
          <a:p>
            <a:pPr marL="0" indent="0">
              <a:buNone/>
            </a:pPr>
            <a:r>
              <a:rPr lang="en-US" altLang="zh-TW" dirty="0"/>
              <a:t>17. Demo of Final projects</a:t>
            </a:r>
          </a:p>
          <a:p>
            <a:pPr marL="0" indent="0">
              <a:buNone/>
            </a:pPr>
            <a:endParaRPr lang="zh-TW" altLang="en-US" dirty="0"/>
          </a:p>
        </p:txBody>
      </p:sp>
    </p:spTree>
    <p:extLst>
      <p:ext uri="{BB962C8B-B14F-4D97-AF65-F5344CB8AC3E}">
        <p14:creationId xmlns:p14="http://schemas.microsoft.com/office/powerpoint/2010/main" val="2620529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Many-core co-processor/accelerator</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660148875"/>
              </p:ext>
            </p:extLst>
          </p:nvPr>
        </p:nvGraphicFramePr>
        <p:xfrm>
          <a:off x="677863" y="1474788"/>
          <a:ext cx="9837736" cy="3510280"/>
        </p:xfrm>
        <a:graphic>
          <a:graphicData uri="http://schemas.openxmlformats.org/drawingml/2006/table">
            <a:tbl>
              <a:tblPr firstRow="1" bandRow="1">
                <a:tableStyleId>{5C22544A-7EE6-4342-B048-85BDC9FD1C3A}</a:tableStyleId>
              </a:tblPr>
              <a:tblGrid>
                <a:gridCol w="2459434">
                  <a:extLst>
                    <a:ext uri="{9D8B030D-6E8A-4147-A177-3AD203B41FA5}">
                      <a16:colId xmlns:a16="http://schemas.microsoft.com/office/drawing/2014/main" val="20000"/>
                    </a:ext>
                  </a:extLst>
                </a:gridCol>
                <a:gridCol w="2459434">
                  <a:extLst>
                    <a:ext uri="{9D8B030D-6E8A-4147-A177-3AD203B41FA5}">
                      <a16:colId xmlns:a16="http://schemas.microsoft.com/office/drawing/2014/main" val="20001"/>
                    </a:ext>
                  </a:extLst>
                </a:gridCol>
                <a:gridCol w="2459434">
                  <a:extLst>
                    <a:ext uri="{9D8B030D-6E8A-4147-A177-3AD203B41FA5}">
                      <a16:colId xmlns:a16="http://schemas.microsoft.com/office/drawing/2014/main" val="20002"/>
                    </a:ext>
                  </a:extLst>
                </a:gridCol>
                <a:gridCol w="2459434">
                  <a:extLst>
                    <a:ext uri="{9D8B030D-6E8A-4147-A177-3AD203B41FA5}">
                      <a16:colId xmlns:a16="http://schemas.microsoft.com/office/drawing/2014/main" val="20003"/>
                    </a:ext>
                  </a:extLst>
                </a:gridCol>
              </a:tblGrid>
              <a:tr h="370840">
                <a:tc>
                  <a:txBody>
                    <a:bodyPr/>
                    <a:lstStyle/>
                    <a:p>
                      <a:pPr algn="ctr"/>
                      <a:endParaRPr lang="zh-TW" altLang="en-US" dirty="0"/>
                    </a:p>
                  </a:txBody>
                  <a:tcPr anchor="ctr"/>
                </a:tc>
                <a:tc>
                  <a:txBody>
                    <a:bodyPr/>
                    <a:lstStyle/>
                    <a:p>
                      <a:pPr algn="ctr"/>
                      <a:r>
                        <a:rPr lang="en-US" altLang="zh-TW" dirty="0"/>
                        <a:t> Intel Xeon E5-</a:t>
                      </a:r>
                    </a:p>
                    <a:p>
                      <a:pPr algn="ctr"/>
                      <a:r>
                        <a:rPr lang="en-US" altLang="zh-TW" dirty="0"/>
                        <a:t>2697 v3 CPU </a:t>
                      </a:r>
                    </a:p>
                    <a:p>
                      <a:pPr algn="ctr"/>
                      <a:r>
                        <a:rPr lang="en-US" altLang="zh-TW" dirty="0"/>
                        <a:t>(Haswell)</a:t>
                      </a:r>
                      <a:endParaRPr lang="zh-TW" altLang="en-US" dirty="0"/>
                    </a:p>
                  </a:txBody>
                  <a:tcPr anchor="ctr"/>
                </a:tc>
                <a:tc>
                  <a:txBody>
                    <a:bodyPr/>
                    <a:lstStyle/>
                    <a:p>
                      <a:pPr algn="ctr"/>
                      <a:r>
                        <a:rPr lang="en-US" altLang="zh-TW" dirty="0"/>
                        <a:t>NVIDIA Tesla </a:t>
                      </a:r>
                    </a:p>
                    <a:p>
                      <a:pPr algn="ctr"/>
                      <a:r>
                        <a:rPr lang="en-US" altLang="zh-TW" dirty="0"/>
                        <a:t>K80 GPU </a:t>
                      </a:r>
                    </a:p>
                    <a:p>
                      <a:pPr algn="ctr"/>
                      <a:r>
                        <a:rPr lang="en-US" altLang="zh-TW" dirty="0"/>
                        <a:t>(Kepler) </a:t>
                      </a:r>
                      <a:endParaRPr lang="zh-TW" altLang="en-US" dirty="0"/>
                    </a:p>
                  </a:txBody>
                  <a:tcPr anchor="ctr"/>
                </a:tc>
                <a:tc>
                  <a:txBody>
                    <a:bodyPr/>
                    <a:lstStyle/>
                    <a:p>
                      <a:pPr algn="ctr"/>
                      <a:r>
                        <a:rPr lang="en-US" altLang="zh-TW" dirty="0"/>
                        <a:t>Intel Xeon Phi </a:t>
                      </a:r>
                    </a:p>
                    <a:p>
                      <a:pPr algn="ctr"/>
                      <a:r>
                        <a:rPr lang="en-US" altLang="zh-TW" dirty="0"/>
                        <a:t>7120P (Knight's </a:t>
                      </a:r>
                    </a:p>
                    <a:p>
                      <a:pPr algn="ctr"/>
                      <a:r>
                        <a:rPr lang="en-US" altLang="zh-TW" dirty="0"/>
                        <a:t>Corner) </a:t>
                      </a:r>
                      <a:endParaRPr lang="zh-TW" altLang="en-US" dirty="0"/>
                    </a:p>
                  </a:txBody>
                  <a:tcPr anchor="ctr"/>
                </a:tc>
                <a:extLst>
                  <a:ext uri="{0D108BD9-81ED-4DB2-BD59-A6C34878D82A}">
                    <a16:rowId xmlns:a16="http://schemas.microsoft.com/office/drawing/2014/main" val="10000"/>
                  </a:ext>
                </a:extLst>
              </a:tr>
              <a:tr h="370840">
                <a:tc>
                  <a:txBody>
                    <a:bodyPr/>
                    <a:lstStyle/>
                    <a:p>
                      <a:pPr algn="ctr"/>
                      <a:r>
                        <a:rPr lang="en-US" altLang="zh-TW" dirty="0"/>
                        <a:t>Cores</a:t>
                      </a:r>
                      <a:endParaRPr lang="zh-TW" altLang="en-US" dirty="0"/>
                    </a:p>
                  </a:txBody>
                  <a:tcPr anchor="ctr"/>
                </a:tc>
                <a:tc>
                  <a:txBody>
                    <a:bodyPr/>
                    <a:lstStyle/>
                    <a:p>
                      <a:pPr algn="ctr"/>
                      <a:r>
                        <a:rPr lang="en-US" altLang="zh-TW" dirty="0"/>
                        <a:t>14</a:t>
                      </a:r>
                      <a:endParaRPr lang="zh-TW" altLang="en-US" dirty="0"/>
                    </a:p>
                  </a:txBody>
                  <a:tcPr anchor="ctr"/>
                </a:tc>
                <a:tc>
                  <a:txBody>
                    <a:bodyPr/>
                    <a:lstStyle/>
                    <a:p>
                      <a:pPr algn="ctr"/>
                      <a:r>
                        <a:rPr lang="en-US" altLang="zh-TW" dirty="0"/>
                        <a:t>32</a:t>
                      </a:r>
                      <a:endParaRPr lang="zh-TW" altLang="en-US" dirty="0"/>
                    </a:p>
                  </a:txBody>
                  <a:tcPr anchor="ctr"/>
                </a:tc>
                <a:tc>
                  <a:txBody>
                    <a:bodyPr/>
                    <a:lstStyle/>
                    <a:p>
                      <a:pPr algn="ctr"/>
                      <a:r>
                        <a:rPr lang="en-US" altLang="zh-TW" dirty="0"/>
                        <a:t>61</a:t>
                      </a:r>
                      <a:endParaRPr lang="zh-TW" altLang="en-US" dirty="0"/>
                    </a:p>
                  </a:txBody>
                  <a:tcPr anchor="ctr"/>
                </a:tc>
                <a:extLst>
                  <a:ext uri="{0D108BD9-81ED-4DB2-BD59-A6C34878D82A}">
                    <a16:rowId xmlns:a16="http://schemas.microsoft.com/office/drawing/2014/main" val="10001"/>
                  </a:ext>
                </a:extLst>
              </a:tr>
              <a:tr h="370840">
                <a:tc>
                  <a:txBody>
                    <a:bodyPr/>
                    <a:lstStyle/>
                    <a:p>
                      <a:pPr algn="ctr"/>
                      <a:r>
                        <a:rPr lang="en-US" altLang="zh-TW" dirty="0"/>
                        <a:t>Logical Cores</a:t>
                      </a:r>
                      <a:endParaRPr lang="zh-TW" altLang="en-US" dirty="0"/>
                    </a:p>
                  </a:txBody>
                  <a:tcPr anchor="ctr"/>
                </a:tc>
                <a:tc>
                  <a:txBody>
                    <a:bodyPr/>
                    <a:lstStyle/>
                    <a:p>
                      <a:pPr algn="ctr"/>
                      <a:r>
                        <a:rPr lang="en-US" altLang="zh-TW" dirty="0"/>
                        <a:t>28</a:t>
                      </a:r>
                      <a:endParaRPr lang="zh-TW" altLang="en-US" dirty="0"/>
                    </a:p>
                  </a:txBody>
                  <a:tcPr anchor="ctr"/>
                </a:tc>
                <a:tc>
                  <a:txBody>
                    <a:bodyPr/>
                    <a:lstStyle/>
                    <a:p>
                      <a:pPr algn="ctr"/>
                      <a:r>
                        <a:rPr lang="en-US" altLang="zh-TW" dirty="0"/>
                        <a:t>2496</a:t>
                      </a:r>
                      <a:r>
                        <a:rPr lang="en-US" altLang="zh-TW" sz="1800" b="0" i="0" kern="1200" dirty="0">
                          <a:solidFill>
                            <a:schemeClr val="dk1"/>
                          </a:solidFill>
                          <a:effectLst/>
                          <a:latin typeface="+mn-lt"/>
                          <a:ea typeface="+mn-ea"/>
                          <a:cs typeface="+mn-cs"/>
                        </a:rPr>
                        <a:t>(CUDA cores)</a:t>
                      </a:r>
                      <a:endParaRPr lang="zh-TW" altLang="en-US" dirty="0"/>
                    </a:p>
                  </a:txBody>
                  <a:tcPr anchor="ctr"/>
                </a:tc>
                <a:tc>
                  <a:txBody>
                    <a:bodyPr/>
                    <a:lstStyle/>
                    <a:p>
                      <a:pPr algn="ctr"/>
                      <a:r>
                        <a:rPr lang="en-US" altLang="zh-TW" dirty="0"/>
                        <a:t>244</a:t>
                      </a:r>
                      <a:endParaRPr lang="zh-TW" altLang="en-US" dirty="0"/>
                    </a:p>
                  </a:txBody>
                  <a:tcPr anchor="ctr"/>
                </a:tc>
                <a:extLst>
                  <a:ext uri="{0D108BD9-81ED-4DB2-BD59-A6C34878D82A}">
                    <a16:rowId xmlns:a16="http://schemas.microsoft.com/office/drawing/2014/main" val="10002"/>
                  </a:ext>
                </a:extLst>
              </a:tr>
              <a:tr h="370840">
                <a:tc>
                  <a:txBody>
                    <a:bodyPr/>
                    <a:lstStyle/>
                    <a:p>
                      <a:pPr algn="ctr"/>
                      <a:r>
                        <a:rPr lang="en-US" altLang="zh-TW" dirty="0"/>
                        <a:t>Frequency</a:t>
                      </a:r>
                      <a:endParaRPr lang="zh-TW" altLang="en-US" dirty="0"/>
                    </a:p>
                  </a:txBody>
                  <a:tcPr anchor="ctr"/>
                </a:tc>
                <a:tc>
                  <a:txBody>
                    <a:bodyPr/>
                    <a:lstStyle/>
                    <a:p>
                      <a:pPr algn="ctr"/>
                      <a:r>
                        <a:rPr lang="en-US" altLang="zh-TW" dirty="0"/>
                        <a:t>2.6GHz</a:t>
                      </a:r>
                      <a:endParaRPr lang="zh-TW" altLang="en-US" dirty="0"/>
                    </a:p>
                  </a:txBody>
                  <a:tcPr anchor="ctr"/>
                </a:tc>
                <a:tc>
                  <a:txBody>
                    <a:bodyPr/>
                    <a:lstStyle/>
                    <a:p>
                      <a:pPr algn="ctr"/>
                      <a:r>
                        <a:rPr lang="en-US" altLang="zh-TW" sz="1800" b="0" i="0" kern="1200" dirty="0">
                          <a:solidFill>
                            <a:schemeClr val="dk1"/>
                          </a:solidFill>
                          <a:effectLst/>
                          <a:latin typeface="+mn-lt"/>
                          <a:ea typeface="+mn-ea"/>
                          <a:cs typeface="+mn-cs"/>
                        </a:rPr>
                        <a:t>562 MHz</a:t>
                      </a:r>
                      <a:endParaRPr lang="zh-TW" altLang="en-US" dirty="0"/>
                    </a:p>
                  </a:txBody>
                  <a:tcPr anchor="ctr"/>
                </a:tc>
                <a:tc>
                  <a:txBody>
                    <a:bodyPr/>
                    <a:lstStyle/>
                    <a:p>
                      <a:pPr algn="ctr"/>
                      <a:r>
                        <a:rPr lang="en-US" altLang="zh-TW" dirty="0"/>
                        <a:t>1.238GHz</a:t>
                      </a:r>
                      <a:endParaRPr lang="zh-TW" altLang="en-US" dirty="0"/>
                    </a:p>
                  </a:txBody>
                  <a:tcPr anchor="ctr"/>
                </a:tc>
                <a:extLst>
                  <a:ext uri="{0D108BD9-81ED-4DB2-BD59-A6C34878D82A}">
                    <a16:rowId xmlns:a16="http://schemas.microsoft.com/office/drawing/2014/main" val="10003"/>
                  </a:ext>
                </a:extLst>
              </a:tr>
              <a:tr h="370840">
                <a:tc>
                  <a:txBody>
                    <a:bodyPr/>
                    <a:lstStyle/>
                    <a:p>
                      <a:pPr algn="ctr"/>
                      <a:r>
                        <a:rPr lang="en-US" altLang="zh-TW" dirty="0"/>
                        <a:t>GFLOPS(double)</a:t>
                      </a:r>
                      <a:endParaRPr lang="zh-TW" altLang="en-US" dirty="0"/>
                    </a:p>
                  </a:txBody>
                  <a:tcPr anchor="ctr"/>
                </a:tc>
                <a:tc>
                  <a:txBody>
                    <a:bodyPr/>
                    <a:lstStyle/>
                    <a:p>
                      <a:pPr algn="ctr"/>
                      <a:r>
                        <a:rPr lang="en-US" altLang="zh-TW" dirty="0"/>
                        <a:t>583</a:t>
                      </a:r>
                      <a:endParaRPr lang="zh-TW" altLang="en-US" dirty="0"/>
                    </a:p>
                  </a:txBody>
                  <a:tcPr anchor="ctr"/>
                </a:tc>
                <a:tc>
                  <a:txBody>
                    <a:bodyPr/>
                    <a:lstStyle/>
                    <a:p>
                      <a:pPr algn="ctr"/>
                      <a:r>
                        <a:rPr lang="en-US" altLang="zh-TW" sz="1800" b="0" i="0" kern="1200" dirty="0">
                          <a:solidFill>
                            <a:schemeClr val="dk1"/>
                          </a:solidFill>
                          <a:effectLst/>
                          <a:latin typeface="+mn-lt"/>
                          <a:ea typeface="+mn-ea"/>
                          <a:cs typeface="+mn-cs"/>
                        </a:rPr>
                        <a:t>1,455</a:t>
                      </a:r>
                      <a:endParaRPr lang="zh-TW" altLang="en-US" dirty="0"/>
                    </a:p>
                  </a:txBody>
                  <a:tcPr anchor="ctr"/>
                </a:tc>
                <a:tc>
                  <a:txBody>
                    <a:bodyPr/>
                    <a:lstStyle/>
                    <a:p>
                      <a:pPr algn="ctr"/>
                      <a:r>
                        <a:rPr lang="en-US" altLang="zh-TW" dirty="0"/>
                        <a:t>1208</a:t>
                      </a:r>
                      <a:endParaRPr lang="zh-TW" altLang="en-US" dirty="0"/>
                    </a:p>
                  </a:txBody>
                  <a:tcPr anchor="ctr"/>
                </a:tc>
                <a:extLst>
                  <a:ext uri="{0D108BD9-81ED-4DB2-BD59-A6C34878D82A}">
                    <a16:rowId xmlns:a16="http://schemas.microsoft.com/office/drawing/2014/main" val="10004"/>
                  </a:ext>
                </a:extLst>
              </a:tr>
              <a:tr h="370840">
                <a:tc>
                  <a:txBody>
                    <a:bodyPr/>
                    <a:lstStyle/>
                    <a:p>
                      <a:pPr algn="ctr"/>
                      <a:r>
                        <a:rPr lang="en-US" altLang="zh-TW" dirty="0"/>
                        <a:t>Max memory</a:t>
                      </a:r>
                      <a:endParaRPr lang="zh-TW" altLang="en-US" dirty="0"/>
                    </a:p>
                  </a:txBody>
                  <a:tcPr anchor="ctr"/>
                </a:tc>
                <a:tc>
                  <a:txBody>
                    <a:bodyPr/>
                    <a:lstStyle/>
                    <a:p>
                      <a:pPr algn="ctr"/>
                      <a:r>
                        <a:rPr lang="en-US" altLang="zh-TW" dirty="0"/>
                        <a:t>768GB</a:t>
                      </a:r>
                      <a:endParaRPr lang="zh-TW" altLang="en-US" dirty="0"/>
                    </a:p>
                  </a:txBody>
                  <a:tcPr anchor="ctr"/>
                </a:tc>
                <a:tc>
                  <a:txBody>
                    <a:bodyPr/>
                    <a:lstStyle/>
                    <a:p>
                      <a:pPr algn="ctr"/>
                      <a:r>
                        <a:rPr lang="en-US" altLang="zh-TW" dirty="0"/>
                        <a:t>12GB</a:t>
                      </a:r>
                      <a:endParaRPr lang="zh-TW" altLang="en-US" dirty="0"/>
                    </a:p>
                  </a:txBody>
                  <a:tcPr anchor="ctr"/>
                </a:tc>
                <a:tc>
                  <a:txBody>
                    <a:bodyPr/>
                    <a:lstStyle/>
                    <a:p>
                      <a:pPr algn="ctr"/>
                      <a:r>
                        <a:rPr lang="en-US" altLang="zh-TW" dirty="0"/>
                        <a:t>16GB</a:t>
                      </a:r>
                      <a:endParaRPr lang="zh-TW" altLang="en-US" dirty="0"/>
                    </a:p>
                  </a:txBody>
                  <a:tcPr anchor="ctr"/>
                </a:tc>
                <a:extLst>
                  <a:ext uri="{0D108BD9-81ED-4DB2-BD59-A6C34878D82A}">
                    <a16:rowId xmlns:a16="http://schemas.microsoft.com/office/drawing/2014/main" val="10005"/>
                  </a:ext>
                </a:extLst>
              </a:tr>
              <a:tr h="370840">
                <a:tc>
                  <a:txBody>
                    <a:bodyPr/>
                    <a:lstStyle/>
                    <a:p>
                      <a:pPr algn="ctr"/>
                      <a:r>
                        <a:rPr lang="en-US" altLang="zh-TW" dirty="0"/>
                        <a:t>Max Mem BW</a:t>
                      </a:r>
                      <a:endParaRPr lang="zh-TW" altLang="en-US" dirty="0"/>
                    </a:p>
                  </a:txBody>
                  <a:tcPr anchor="ctr"/>
                </a:tc>
                <a:tc>
                  <a:txBody>
                    <a:bodyPr/>
                    <a:lstStyle/>
                    <a:p>
                      <a:pPr algn="ctr"/>
                      <a:r>
                        <a:rPr lang="en-US" altLang="zh-TW" dirty="0"/>
                        <a:t>68GB/s</a:t>
                      </a:r>
                      <a:endParaRPr lang="zh-TW" altLang="en-US" dirty="0"/>
                    </a:p>
                  </a:txBody>
                  <a:tcPr anchor="ctr"/>
                </a:tc>
                <a:tc>
                  <a:txBody>
                    <a:bodyPr/>
                    <a:lstStyle/>
                    <a:p>
                      <a:pPr algn="ctr"/>
                      <a:r>
                        <a:rPr lang="en-US" altLang="zh-TW" dirty="0"/>
                        <a:t>240GB/s</a:t>
                      </a:r>
                      <a:endParaRPr lang="zh-TW" altLang="en-US" dirty="0"/>
                    </a:p>
                  </a:txBody>
                  <a:tcPr anchor="ctr"/>
                </a:tc>
                <a:tc>
                  <a:txBody>
                    <a:bodyPr/>
                    <a:lstStyle/>
                    <a:p>
                      <a:pPr algn="ctr"/>
                      <a:r>
                        <a:rPr lang="en-US" altLang="zh-TW" dirty="0"/>
                        <a:t>352GB/s</a:t>
                      </a:r>
                      <a:endParaRPr lang="zh-TW" altLang="en-US" dirty="0"/>
                    </a:p>
                  </a:txBody>
                  <a:tcPr anchor="ctr"/>
                </a:tc>
                <a:extLst>
                  <a:ext uri="{0D108BD9-81ED-4DB2-BD59-A6C34878D82A}">
                    <a16:rowId xmlns:a16="http://schemas.microsoft.com/office/drawing/2014/main" val="10006"/>
                  </a:ext>
                </a:extLst>
              </a:tr>
              <a:tr h="370840">
                <a:tc>
                  <a:txBody>
                    <a:bodyPr/>
                    <a:lstStyle/>
                    <a:p>
                      <a:pPr algn="ctr"/>
                      <a:r>
                        <a:rPr lang="en-US" altLang="zh-TW"/>
                        <a:t>Price </a:t>
                      </a:r>
                      <a:endParaRPr lang="zh-TW" altLang="en-US" dirty="0"/>
                    </a:p>
                  </a:txBody>
                  <a:tcPr anchor="ctr"/>
                </a:tc>
                <a:tc>
                  <a:txBody>
                    <a:bodyPr/>
                    <a:lstStyle/>
                    <a:p>
                      <a:pPr algn="ctr"/>
                      <a:r>
                        <a:rPr lang="en-US" altLang="zh-TW"/>
                        <a:t>2700USD</a:t>
                      </a:r>
                      <a:endParaRPr lang="zh-TW" altLang="en-US" dirty="0"/>
                    </a:p>
                  </a:txBody>
                  <a:tcPr anchor="ctr"/>
                </a:tc>
                <a:tc>
                  <a:txBody>
                    <a:bodyPr/>
                    <a:lstStyle/>
                    <a:p>
                      <a:pPr algn="ctr"/>
                      <a:r>
                        <a:rPr lang="en-US" altLang="zh-TW" dirty="0"/>
                        <a:t>5000USD</a:t>
                      </a:r>
                      <a:endParaRPr lang="zh-TW" altLang="en-US" dirty="0"/>
                    </a:p>
                  </a:txBody>
                  <a:tcPr anchor="ctr"/>
                </a:tc>
                <a:tc>
                  <a:txBody>
                    <a:bodyPr/>
                    <a:lstStyle/>
                    <a:p>
                      <a:pPr algn="ctr"/>
                      <a:r>
                        <a:rPr lang="en-US" altLang="zh-TW" dirty="0"/>
                        <a:t>4000USD</a:t>
                      </a:r>
                      <a:endParaRPr lang="zh-TW" altLang="en-US"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10065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Memory Hierarchy in GPU</a:t>
            </a:r>
            <a:endParaRPr lang="zh-TW" altLang="en-US" dirty="0"/>
          </a:p>
        </p:txBody>
      </p:sp>
      <p:sp>
        <p:nvSpPr>
          <p:cNvPr id="3" name="內容版面配置區 2"/>
          <p:cNvSpPr>
            <a:spLocks noGrp="1"/>
          </p:cNvSpPr>
          <p:nvPr>
            <p:ph idx="1"/>
          </p:nvPr>
        </p:nvSpPr>
        <p:spPr/>
        <p:txBody>
          <a:bodyPr/>
          <a:lstStyle/>
          <a:p>
            <a:r>
              <a:rPr lang="en-US" altLang="zh-TW" dirty="0"/>
              <a:t>Only global memory is shared among all processors, but the speed is 10x slower than local shared memory </a:t>
            </a:r>
            <a:endParaRPr lang="zh-TW" altLang="en-US" dirty="0"/>
          </a:p>
        </p:txBody>
      </p:sp>
      <p:pic>
        <p:nvPicPr>
          <p:cNvPr id="4" name="圖片 3"/>
          <p:cNvPicPr>
            <a:picLocks noChangeAspect="1"/>
          </p:cNvPicPr>
          <p:nvPr/>
        </p:nvPicPr>
        <p:blipFill>
          <a:blip r:embed="rId2"/>
          <a:stretch>
            <a:fillRect/>
          </a:stretch>
        </p:blipFill>
        <p:spPr>
          <a:xfrm>
            <a:off x="1099594" y="2487106"/>
            <a:ext cx="7899722" cy="4005134"/>
          </a:xfrm>
          <a:prstGeom prst="rect">
            <a:avLst/>
          </a:prstGeom>
        </p:spPr>
      </p:pic>
    </p:spTree>
    <p:extLst>
      <p:ext uri="{BB962C8B-B14F-4D97-AF65-F5344CB8AC3E}">
        <p14:creationId xmlns:p14="http://schemas.microsoft.com/office/powerpoint/2010/main" val="971416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Distributed Memory Multicomputer</a:t>
            </a:r>
            <a:endParaRPr lang="zh-TW" altLang="en-US" dirty="0"/>
          </a:p>
        </p:txBody>
      </p:sp>
      <p:sp>
        <p:nvSpPr>
          <p:cNvPr id="3" name="內容版面配置區 2"/>
          <p:cNvSpPr>
            <a:spLocks noGrp="1"/>
          </p:cNvSpPr>
          <p:nvPr>
            <p:ph idx="1"/>
          </p:nvPr>
        </p:nvSpPr>
        <p:spPr/>
        <p:txBody>
          <a:bodyPr/>
          <a:lstStyle/>
          <a:p>
            <a:r>
              <a:rPr lang="en-US" altLang="zh-TW"/>
              <a:t>Connect multiple computers to form a computing platform without sharing memory</a:t>
            </a:r>
            <a:endParaRPr lang="zh-TW" altLang="en-US" dirty="0"/>
          </a:p>
        </p:txBody>
      </p:sp>
      <p:pic>
        <p:nvPicPr>
          <p:cNvPr id="4" name="圖片 3"/>
          <p:cNvPicPr>
            <a:picLocks noChangeAspect="1"/>
          </p:cNvPicPr>
          <p:nvPr/>
        </p:nvPicPr>
        <p:blipFill>
          <a:blip r:embed="rId2"/>
          <a:stretch>
            <a:fillRect/>
          </a:stretch>
        </p:blipFill>
        <p:spPr>
          <a:xfrm>
            <a:off x="382226" y="2368113"/>
            <a:ext cx="3205342" cy="1497578"/>
          </a:xfrm>
          <a:prstGeom prst="rect">
            <a:avLst/>
          </a:prstGeom>
        </p:spPr>
      </p:pic>
      <p:sp>
        <p:nvSpPr>
          <p:cNvPr id="5" name="矩形 4"/>
          <p:cNvSpPr/>
          <p:nvPr/>
        </p:nvSpPr>
        <p:spPr>
          <a:xfrm>
            <a:off x="286341" y="3978619"/>
            <a:ext cx="3397084" cy="461665"/>
          </a:xfrm>
          <a:prstGeom prst="rect">
            <a:avLst/>
          </a:prstGeom>
        </p:spPr>
        <p:txBody>
          <a:bodyPr wrap="none">
            <a:spAutoFit/>
          </a:bodyPr>
          <a:lstStyle/>
          <a:p>
            <a:r>
              <a:rPr lang="zh-TW" altLang="en-US" sz="2400" dirty="0">
                <a:solidFill>
                  <a:srgbClr val="FFFF00"/>
                </a:solidFill>
              </a:rPr>
              <a:t>Cluster: tens of servers</a:t>
            </a:r>
          </a:p>
        </p:txBody>
      </p:sp>
      <p:pic>
        <p:nvPicPr>
          <p:cNvPr id="6" name="圖片 5"/>
          <p:cNvPicPr>
            <a:picLocks noChangeAspect="1"/>
          </p:cNvPicPr>
          <p:nvPr/>
        </p:nvPicPr>
        <p:blipFill>
          <a:blip r:embed="rId3"/>
          <a:stretch>
            <a:fillRect/>
          </a:stretch>
        </p:blipFill>
        <p:spPr>
          <a:xfrm>
            <a:off x="3793575" y="2353944"/>
            <a:ext cx="3848100" cy="1857375"/>
          </a:xfrm>
          <a:prstGeom prst="rect">
            <a:avLst/>
          </a:prstGeom>
        </p:spPr>
      </p:pic>
      <p:sp>
        <p:nvSpPr>
          <p:cNvPr id="7" name="矩形 6"/>
          <p:cNvSpPr/>
          <p:nvPr/>
        </p:nvSpPr>
        <p:spPr>
          <a:xfrm>
            <a:off x="3741878" y="4199344"/>
            <a:ext cx="6096000" cy="830997"/>
          </a:xfrm>
          <a:prstGeom prst="rect">
            <a:avLst/>
          </a:prstGeom>
        </p:spPr>
        <p:txBody>
          <a:bodyPr>
            <a:spAutoFit/>
          </a:bodyPr>
          <a:lstStyle/>
          <a:p>
            <a:r>
              <a:rPr lang="zh-TW" altLang="en-US" sz="2400" dirty="0">
                <a:solidFill>
                  <a:srgbClr val="FFFF00"/>
                </a:solidFill>
              </a:rPr>
              <a:t>Supercomputer:  </a:t>
            </a:r>
          </a:p>
          <a:p>
            <a:r>
              <a:rPr lang="zh-TW" altLang="en-US" sz="2400" dirty="0">
                <a:solidFill>
                  <a:srgbClr val="FFFF00"/>
                </a:solidFill>
              </a:rPr>
              <a:t>hundreds of servers</a:t>
            </a:r>
          </a:p>
        </p:txBody>
      </p:sp>
      <p:pic>
        <p:nvPicPr>
          <p:cNvPr id="8" name="圖片 7"/>
          <p:cNvPicPr>
            <a:picLocks noChangeAspect="1"/>
          </p:cNvPicPr>
          <p:nvPr/>
        </p:nvPicPr>
        <p:blipFill>
          <a:blip r:embed="rId4"/>
          <a:stretch>
            <a:fillRect/>
          </a:stretch>
        </p:blipFill>
        <p:spPr>
          <a:xfrm>
            <a:off x="7817034" y="2352200"/>
            <a:ext cx="4261987" cy="2639683"/>
          </a:xfrm>
          <a:prstGeom prst="rect">
            <a:avLst/>
          </a:prstGeom>
        </p:spPr>
      </p:pic>
      <p:sp>
        <p:nvSpPr>
          <p:cNvPr id="9" name="矩形 8"/>
          <p:cNvSpPr/>
          <p:nvPr/>
        </p:nvSpPr>
        <p:spPr>
          <a:xfrm>
            <a:off x="7335415" y="5141377"/>
            <a:ext cx="4743606" cy="461665"/>
          </a:xfrm>
          <a:prstGeom prst="rect">
            <a:avLst/>
          </a:prstGeom>
        </p:spPr>
        <p:txBody>
          <a:bodyPr wrap="none">
            <a:spAutoFit/>
          </a:bodyPr>
          <a:lstStyle/>
          <a:p>
            <a:r>
              <a:rPr lang="zh-TW" altLang="en-US" sz="2400" dirty="0">
                <a:solidFill>
                  <a:srgbClr val="FFFF00"/>
                </a:solidFill>
              </a:rPr>
              <a:t>Datacenter: thousands of servers</a:t>
            </a:r>
          </a:p>
        </p:txBody>
      </p:sp>
    </p:spTree>
    <p:extLst>
      <p:ext uri="{BB962C8B-B14F-4D97-AF65-F5344CB8AC3E}">
        <p14:creationId xmlns:p14="http://schemas.microsoft.com/office/powerpoint/2010/main" val="271155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Distributed Memory Multicomputer</a:t>
            </a:r>
            <a:endParaRPr lang="zh-TW" altLang="en-US" dirty="0"/>
          </a:p>
        </p:txBody>
      </p:sp>
      <p:sp>
        <p:nvSpPr>
          <p:cNvPr id="3" name="內容版面配置區 2"/>
          <p:cNvSpPr>
            <a:spLocks noGrp="1"/>
          </p:cNvSpPr>
          <p:nvPr>
            <p:ph idx="1"/>
          </p:nvPr>
        </p:nvSpPr>
        <p:spPr/>
        <p:txBody>
          <a:bodyPr/>
          <a:lstStyle/>
          <a:p>
            <a:r>
              <a:rPr lang="en-US" altLang="zh-TW" dirty="0"/>
              <a:t>Require a communication network (i.e. not bus) to connect inter-processor(</a:t>
            </a:r>
            <a:r>
              <a:rPr lang="zh-TW" altLang="en-US" dirty="0"/>
              <a:t>處理器間</a:t>
            </a:r>
            <a:r>
              <a:rPr lang="en-US" altLang="zh-TW" dirty="0"/>
              <a:t>) memory </a:t>
            </a:r>
          </a:p>
          <a:p>
            <a:r>
              <a:rPr lang="en-US" altLang="zh-TW" dirty="0"/>
              <a:t>Processors have their own memory &amp; address space </a:t>
            </a:r>
          </a:p>
          <a:p>
            <a:r>
              <a:rPr lang="en-US" altLang="zh-TW" dirty="0"/>
              <a:t>Memory change made by a processor has </a:t>
            </a:r>
            <a:r>
              <a:rPr lang="en-US" altLang="zh-TW" dirty="0">
                <a:solidFill>
                  <a:srgbClr val="FFFF00"/>
                </a:solidFill>
              </a:rPr>
              <a:t>NO</a:t>
            </a:r>
            <a:r>
              <a:rPr lang="en-US" altLang="zh-TW" dirty="0"/>
              <a:t> effect on the memory of other processors </a:t>
            </a:r>
          </a:p>
          <a:p>
            <a:r>
              <a:rPr lang="en-US" altLang="zh-TW" dirty="0"/>
              <a:t>Programmers or programming tools are responsible to explicitly define how and when data is communicated between processors</a:t>
            </a:r>
            <a:endParaRPr lang="zh-TW" altLang="en-US" dirty="0"/>
          </a:p>
        </p:txBody>
      </p:sp>
      <p:pic>
        <p:nvPicPr>
          <p:cNvPr id="4" name="圖片 3"/>
          <p:cNvPicPr>
            <a:picLocks noChangeAspect="1"/>
          </p:cNvPicPr>
          <p:nvPr/>
        </p:nvPicPr>
        <p:blipFill>
          <a:blip r:embed="rId2"/>
          <a:stretch>
            <a:fillRect/>
          </a:stretch>
        </p:blipFill>
        <p:spPr>
          <a:xfrm>
            <a:off x="5779505" y="4636926"/>
            <a:ext cx="5772150" cy="2028825"/>
          </a:xfrm>
          <a:prstGeom prst="rect">
            <a:avLst/>
          </a:prstGeom>
        </p:spPr>
      </p:pic>
      <p:sp>
        <p:nvSpPr>
          <p:cNvPr id="5" name="矩形 4"/>
          <p:cNvSpPr/>
          <p:nvPr/>
        </p:nvSpPr>
        <p:spPr>
          <a:xfrm>
            <a:off x="3314218" y="5051173"/>
            <a:ext cx="6096000" cy="1200329"/>
          </a:xfrm>
          <a:prstGeom prst="rect">
            <a:avLst/>
          </a:prstGeom>
        </p:spPr>
        <p:txBody>
          <a:bodyPr>
            <a:spAutoFit/>
          </a:bodyPr>
          <a:lstStyle/>
          <a:p>
            <a:r>
              <a:rPr lang="zh-TW" altLang="en-US" sz="2400" dirty="0">
                <a:solidFill>
                  <a:srgbClr val="FFFF00"/>
                </a:solidFill>
              </a:rPr>
              <a:t>Network fabric: </a:t>
            </a:r>
          </a:p>
          <a:p>
            <a:r>
              <a:rPr lang="zh-TW" altLang="en-US" sz="2400" dirty="0">
                <a:solidFill>
                  <a:srgbClr val="FFFF00"/>
                </a:solidFill>
              </a:rPr>
              <a:t>     Ethernet,   </a:t>
            </a:r>
          </a:p>
          <a:p>
            <a:r>
              <a:rPr lang="zh-TW" altLang="en-US" sz="2400" dirty="0">
                <a:solidFill>
                  <a:srgbClr val="FFFF00"/>
                </a:solidFill>
              </a:rPr>
              <a:t>     InfiniBand </a:t>
            </a:r>
          </a:p>
        </p:txBody>
      </p:sp>
    </p:spTree>
    <p:extLst>
      <p:ext uri="{BB962C8B-B14F-4D97-AF65-F5344CB8AC3E}">
        <p14:creationId xmlns:p14="http://schemas.microsoft.com/office/powerpoint/2010/main" val="2379487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a:t>
            </a:r>
            <a:endParaRPr lang="zh-TW" altLang="en-US" dirty="0"/>
          </a:p>
        </p:txBody>
      </p:sp>
      <p:sp>
        <p:nvSpPr>
          <p:cNvPr id="3" name="內容版面配置區 2"/>
          <p:cNvSpPr>
            <a:spLocks noGrp="1"/>
          </p:cNvSpPr>
          <p:nvPr>
            <p:ph idx="1"/>
          </p:nvPr>
        </p:nvSpPr>
        <p:spPr/>
        <p:txBody>
          <a:bodyPr>
            <a:noAutofit/>
          </a:bodyPr>
          <a:lstStyle/>
          <a:p>
            <a:r>
              <a:rPr lang="en-US" altLang="zh-TW" sz="2800" dirty="0"/>
              <a:t>Shared memory</a:t>
            </a:r>
          </a:p>
          <a:p>
            <a:pPr lvl="1"/>
            <a:r>
              <a:rPr lang="en-US" altLang="zh-TW" sz="2400" dirty="0"/>
              <a:t>Global address space</a:t>
            </a:r>
            <a:r>
              <a:rPr lang="zh-TW" altLang="en-US" sz="2400" dirty="0"/>
              <a:t> </a:t>
            </a:r>
            <a:r>
              <a:rPr lang="en-US" altLang="zh-TW" sz="2400" dirty="0"/>
              <a:t>(</a:t>
            </a:r>
            <a:r>
              <a:rPr lang="zh-TW" altLang="en-US" sz="2400" dirty="0"/>
              <a:t>全域的記憶體空間</a:t>
            </a:r>
            <a:r>
              <a:rPr lang="en-US" altLang="zh-TW" sz="2400" dirty="0"/>
              <a:t>) provides a user-friendly programming perspective to memory  </a:t>
            </a:r>
          </a:p>
          <a:p>
            <a:pPr lvl="1"/>
            <a:r>
              <a:rPr lang="en-US" altLang="zh-TW" sz="2400" dirty="0"/>
              <a:t>Data sharing between tasks is both fast and uniform due to the proximity of memory to CPUs</a:t>
            </a:r>
            <a:r>
              <a:rPr lang="zh-TW" altLang="en-US" sz="2400" dirty="0"/>
              <a:t> </a:t>
            </a:r>
            <a:r>
              <a:rPr lang="en-US" altLang="zh-TW" sz="2400" dirty="0"/>
              <a:t>(</a:t>
            </a:r>
            <a:r>
              <a:rPr lang="zh-TW" altLang="en-US" sz="2400" dirty="0"/>
              <a:t>記憶體靠近</a:t>
            </a:r>
            <a:r>
              <a:rPr lang="en-US" altLang="zh-TW" sz="2400" dirty="0"/>
              <a:t>CPU) </a:t>
            </a:r>
          </a:p>
          <a:p>
            <a:pPr lvl="1"/>
            <a:endParaRPr lang="en-US" altLang="zh-TW" sz="2400" dirty="0"/>
          </a:p>
          <a:p>
            <a:r>
              <a:rPr lang="en-US" altLang="zh-TW" sz="2800" dirty="0"/>
              <a:t>Distributed memory </a:t>
            </a:r>
          </a:p>
          <a:p>
            <a:pPr lvl="1"/>
            <a:r>
              <a:rPr lang="en-US" altLang="zh-TW" sz="2400" dirty="0"/>
              <a:t>Memory is scalable with the number of processors </a:t>
            </a:r>
          </a:p>
          <a:p>
            <a:pPr lvl="1"/>
            <a:r>
              <a:rPr lang="en-US" altLang="zh-TW" sz="2400" dirty="0"/>
              <a:t>No cache coherence problem </a:t>
            </a:r>
          </a:p>
          <a:p>
            <a:pPr lvl="1"/>
            <a:r>
              <a:rPr lang="en-US" altLang="zh-TW" sz="2400" dirty="0"/>
              <a:t>Cost effectiveness: can use commodity, off-the-shelf</a:t>
            </a:r>
            <a:r>
              <a:rPr lang="zh-TW" altLang="en-US" sz="2400" dirty="0"/>
              <a:t> </a:t>
            </a:r>
            <a:r>
              <a:rPr lang="en-US" altLang="zh-TW" sz="2400" dirty="0"/>
              <a:t>(</a:t>
            </a:r>
            <a:r>
              <a:rPr lang="zh-TW" altLang="en-US" sz="2400" dirty="0"/>
              <a:t>現成的</a:t>
            </a:r>
            <a:r>
              <a:rPr lang="en-US" altLang="zh-TW" sz="2400" dirty="0"/>
              <a:t>) processors and networking</a:t>
            </a:r>
            <a:endParaRPr lang="zh-TW" altLang="en-US" sz="2400" dirty="0"/>
          </a:p>
        </p:txBody>
      </p:sp>
    </p:spTree>
    <p:extLst>
      <p:ext uri="{BB962C8B-B14F-4D97-AF65-F5344CB8AC3E}">
        <p14:creationId xmlns:p14="http://schemas.microsoft.com/office/powerpoint/2010/main" val="3132378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Trend of Parallel Computers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77334" y="1422073"/>
            <a:ext cx="9102765" cy="5435927"/>
          </a:xfrm>
          <a:prstGeom prst="rect">
            <a:avLst/>
          </a:prstGeom>
        </p:spPr>
      </p:pic>
    </p:spTree>
    <p:extLst>
      <p:ext uri="{BB962C8B-B14F-4D97-AF65-F5344CB8AC3E}">
        <p14:creationId xmlns:p14="http://schemas.microsoft.com/office/powerpoint/2010/main" val="1670193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Today’s Typical Parallel Computers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677334" y="1320871"/>
            <a:ext cx="9647378" cy="5325286"/>
          </a:xfrm>
          <a:prstGeom prst="rect">
            <a:avLst/>
          </a:prstGeom>
        </p:spPr>
      </p:pic>
    </p:spTree>
    <p:extLst>
      <p:ext uri="{BB962C8B-B14F-4D97-AF65-F5344CB8AC3E}">
        <p14:creationId xmlns:p14="http://schemas.microsoft.com/office/powerpoint/2010/main" val="1305236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標題 1">
            <a:extLst>
              <a:ext uri="{FF2B5EF4-FFF2-40B4-BE49-F238E27FC236}">
                <a16:creationId xmlns:a16="http://schemas.microsoft.com/office/drawing/2014/main" id="{79B41235-A2E2-418F-BDDB-E9D40FB808B6}"/>
              </a:ext>
            </a:extLst>
          </p:cNvPr>
          <p:cNvSpPr>
            <a:spLocks noGrp="1" noChangeArrowheads="1"/>
          </p:cNvSpPr>
          <p:nvPr>
            <p:ph type="title"/>
          </p:nvPr>
        </p:nvSpPr>
        <p:spPr/>
        <p:txBody>
          <a:bodyPr/>
          <a:lstStyle/>
          <a:p>
            <a:r>
              <a:rPr lang="en-US" altLang="zh-TW"/>
              <a:t>Lab 1</a:t>
            </a:r>
            <a:endParaRPr lang="zh-TW" altLang="en-US"/>
          </a:p>
        </p:txBody>
      </p:sp>
      <p:sp>
        <p:nvSpPr>
          <p:cNvPr id="86019" name="內容版面配置區 2">
            <a:extLst>
              <a:ext uri="{FF2B5EF4-FFF2-40B4-BE49-F238E27FC236}">
                <a16:creationId xmlns:a16="http://schemas.microsoft.com/office/drawing/2014/main" id="{837E649A-DE8F-44C0-94B0-7F1B082E518E}"/>
              </a:ext>
            </a:extLst>
          </p:cNvPr>
          <p:cNvSpPr>
            <a:spLocks noGrp="1" noChangeArrowheads="1"/>
          </p:cNvSpPr>
          <p:nvPr>
            <p:ph idx="1"/>
          </p:nvPr>
        </p:nvSpPr>
        <p:spPr/>
        <p:txBody>
          <a:bodyPr/>
          <a:lstStyle/>
          <a:p>
            <a:r>
              <a:rPr lang="zh-TW" altLang="en-US"/>
              <a:t>安裝</a:t>
            </a:r>
            <a:r>
              <a:rPr lang="en-US" altLang="zh-TW"/>
              <a:t>VirtualBox(</a:t>
            </a:r>
            <a:r>
              <a:rPr lang="en-US" altLang="zh-TW">
                <a:hlinkClick r:id="rId2"/>
              </a:rPr>
              <a:t>https://www.virtualbox.org/</a:t>
            </a:r>
            <a:r>
              <a:rPr lang="en-US" altLang="zh-TW"/>
              <a:t>)</a:t>
            </a:r>
          </a:p>
          <a:p>
            <a:r>
              <a:rPr lang="zh-TW" altLang="en-US"/>
              <a:t>下載</a:t>
            </a:r>
            <a:r>
              <a:rPr lang="en-US" altLang="zh-TW"/>
              <a:t>Ubuntu(</a:t>
            </a:r>
            <a:r>
              <a:rPr lang="en-US" altLang="zh-TW">
                <a:hlinkClick r:id="rId3"/>
              </a:rPr>
              <a:t>http://free.nchc.org.tw/ubuntu-cd/bionic/</a:t>
            </a:r>
            <a:r>
              <a:rPr lang="en-US" altLang="zh-TW"/>
              <a:t>)</a:t>
            </a:r>
          </a:p>
          <a:p>
            <a:pPr lvl="1"/>
            <a:r>
              <a:rPr lang="en-US" altLang="zh-TW"/>
              <a:t>ubuntu-18.04.4-desktop-amd64.iso</a:t>
            </a:r>
          </a:p>
          <a:p>
            <a:r>
              <a:rPr lang="zh-TW" altLang="en-US"/>
              <a:t>安裝</a:t>
            </a:r>
            <a:r>
              <a:rPr lang="en-US" altLang="zh-TW"/>
              <a:t>Ubuntu on VirtualBox</a:t>
            </a:r>
          </a:p>
          <a:p>
            <a:r>
              <a:rPr lang="zh-TW" altLang="en-US"/>
              <a:t>安裝</a:t>
            </a:r>
            <a:r>
              <a:rPr lang="en-US" altLang="zh-TW"/>
              <a:t>vim, gcc</a:t>
            </a:r>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3913DD-F7EC-4D39-AA4D-57B32B412377}"/>
              </a:ext>
            </a:extLst>
          </p:cNvPr>
          <p:cNvSpPr>
            <a:spLocks noGrp="1"/>
          </p:cNvSpPr>
          <p:nvPr>
            <p:ph type="title"/>
          </p:nvPr>
        </p:nvSpPr>
        <p:spPr/>
        <p:txBody>
          <a:bodyPr/>
          <a:lstStyle/>
          <a:p>
            <a:r>
              <a:rPr lang="en-US" altLang="zh-TW" dirty="0"/>
              <a:t>The steps of installing ubuntu on virtual box</a:t>
            </a:r>
            <a:endParaRPr lang="zh-TW" altLang="en-US" dirty="0"/>
          </a:p>
        </p:txBody>
      </p:sp>
      <p:sp>
        <p:nvSpPr>
          <p:cNvPr id="3" name="內容版面配置區 2">
            <a:extLst>
              <a:ext uri="{FF2B5EF4-FFF2-40B4-BE49-F238E27FC236}">
                <a16:creationId xmlns:a16="http://schemas.microsoft.com/office/drawing/2014/main" id="{AF7B2D7C-05A8-403E-8674-9E58E8A6CDCA}"/>
              </a:ext>
            </a:extLst>
          </p:cNvPr>
          <p:cNvSpPr>
            <a:spLocks noGrp="1"/>
          </p:cNvSpPr>
          <p:nvPr>
            <p:ph idx="1"/>
          </p:nvPr>
        </p:nvSpPr>
        <p:spPr/>
        <p:txBody>
          <a:bodyPr/>
          <a:lstStyle/>
          <a:p>
            <a:endParaRPr lang="zh-TW" altLang="en-US"/>
          </a:p>
        </p:txBody>
      </p:sp>
      <p:pic>
        <p:nvPicPr>
          <p:cNvPr id="87044" name="圖片 4">
            <a:extLst>
              <a:ext uri="{FF2B5EF4-FFF2-40B4-BE49-F238E27FC236}">
                <a16:creationId xmlns:a16="http://schemas.microsoft.com/office/drawing/2014/main" id="{04A50730-767A-4DC3-BA5B-B4F2DCCC2B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1600201"/>
            <a:ext cx="68961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標題 1">
            <a:extLst>
              <a:ext uri="{FF2B5EF4-FFF2-40B4-BE49-F238E27FC236}">
                <a16:creationId xmlns:a16="http://schemas.microsoft.com/office/drawing/2014/main" id="{4A1AC3BE-2776-41A7-8655-F06F9AF82AF7}"/>
              </a:ext>
            </a:extLst>
          </p:cNvPr>
          <p:cNvSpPr>
            <a:spLocks noGrp="1" noChangeArrowheads="1"/>
          </p:cNvSpPr>
          <p:nvPr>
            <p:ph type="title"/>
          </p:nvPr>
        </p:nvSpPr>
        <p:spPr/>
        <p:txBody>
          <a:bodyPr/>
          <a:lstStyle/>
          <a:p>
            <a:r>
              <a:rPr lang="zh-TW" altLang="en-US" dirty="0"/>
              <a:t>新增</a:t>
            </a:r>
          </a:p>
        </p:txBody>
      </p:sp>
      <p:sp>
        <p:nvSpPr>
          <p:cNvPr id="2" name="內容版面配置區 1">
            <a:extLst>
              <a:ext uri="{FF2B5EF4-FFF2-40B4-BE49-F238E27FC236}">
                <a16:creationId xmlns:a16="http://schemas.microsoft.com/office/drawing/2014/main" id="{F6142FAE-DA32-4A67-AF09-F58F14AFB722}"/>
              </a:ext>
            </a:extLst>
          </p:cNvPr>
          <p:cNvSpPr>
            <a:spLocks noGrp="1"/>
          </p:cNvSpPr>
          <p:nvPr>
            <p:ph idx="1"/>
          </p:nvPr>
        </p:nvSpPr>
        <p:spPr/>
        <p:txBody>
          <a:bodyPr/>
          <a:lstStyle/>
          <a:p>
            <a:endParaRPr lang="zh-TW" altLang="en-US"/>
          </a:p>
        </p:txBody>
      </p:sp>
      <p:pic>
        <p:nvPicPr>
          <p:cNvPr id="88068" name="圖片 4">
            <a:extLst>
              <a:ext uri="{FF2B5EF4-FFF2-40B4-BE49-F238E27FC236}">
                <a16:creationId xmlns:a16="http://schemas.microsoft.com/office/drawing/2014/main" id="{B68E0A8A-C9CA-4CA2-92DF-1BBE875035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7475" y="1646238"/>
            <a:ext cx="687705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評分方式</a:t>
            </a:r>
          </a:p>
        </p:txBody>
      </p:sp>
      <p:sp>
        <p:nvSpPr>
          <p:cNvPr id="3" name="內容版面配置區 2"/>
          <p:cNvSpPr>
            <a:spLocks noGrp="1"/>
          </p:cNvSpPr>
          <p:nvPr>
            <p:ph idx="1"/>
          </p:nvPr>
        </p:nvSpPr>
        <p:spPr/>
        <p:txBody>
          <a:bodyPr/>
          <a:lstStyle/>
          <a:p>
            <a:r>
              <a:rPr lang="zh-TW" altLang="en-US" dirty="0"/>
              <a:t>作業 </a:t>
            </a:r>
            <a:r>
              <a:rPr lang="en-US" altLang="zh-TW" dirty="0"/>
              <a:t>30%</a:t>
            </a:r>
            <a:br>
              <a:rPr lang="en-US" altLang="zh-TW" dirty="0"/>
            </a:br>
            <a:endParaRPr lang="en-US" altLang="zh-TW" dirty="0"/>
          </a:p>
          <a:p>
            <a:r>
              <a:rPr lang="zh-TW" altLang="en-US" dirty="0"/>
              <a:t>期中報告 </a:t>
            </a:r>
            <a:r>
              <a:rPr lang="en-US" altLang="zh-TW" dirty="0"/>
              <a:t>30%</a:t>
            </a:r>
            <a:br>
              <a:rPr lang="en-US" altLang="zh-TW" dirty="0"/>
            </a:br>
            <a:endParaRPr lang="en-US" altLang="zh-TW" dirty="0"/>
          </a:p>
          <a:p>
            <a:r>
              <a:rPr lang="zh-TW" altLang="en-US" dirty="0"/>
              <a:t>期末專題 </a:t>
            </a:r>
            <a:r>
              <a:rPr lang="en-US" altLang="zh-TW" dirty="0"/>
              <a:t>40%</a:t>
            </a:r>
          </a:p>
          <a:p>
            <a:endParaRPr lang="zh-TW" altLang="en-US" dirty="0"/>
          </a:p>
        </p:txBody>
      </p:sp>
    </p:spTree>
    <p:extLst>
      <p:ext uri="{BB962C8B-B14F-4D97-AF65-F5344CB8AC3E}">
        <p14:creationId xmlns:p14="http://schemas.microsoft.com/office/powerpoint/2010/main" val="2592343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582B83-F047-43AD-B3AC-FC345DBF43E9}"/>
              </a:ext>
            </a:extLst>
          </p:cNvPr>
          <p:cNvSpPr>
            <a:spLocks noGrp="1"/>
          </p:cNvSpPr>
          <p:nvPr>
            <p:ph type="title"/>
          </p:nvPr>
        </p:nvSpPr>
        <p:spPr/>
        <p:txBody>
          <a:bodyPr/>
          <a:lstStyle/>
          <a:p>
            <a:r>
              <a:rPr lang="en-US" altLang="zh-TW" dirty="0"/>
              <a:t>Setup memory size</a:t>
            </a:r>
            <a:endParaRPr lang="zh-TW" altLang="en-US" dirty="0"/>
          </a:p>
        </p:txBody>
      </p:sp>
      <p:sp>
        <p:nvSpPr>
          <p:cNvPr id="3" name="內容版面配置區 2">
            <a:extLst>
              <a:ext uri="{FF2B5EF4-FFF2-40B4-BE49-F238E27FC236}">
                <a16:creationId xmlns:a16="http://schemas.microsoft.com/office/drawing/2014/main" id="{35693E8E-FE03-43DE-9834-BF15F196F4DC}"/>
              </a:ext>
            </a:extLst>
          </p:cNvPr>
          <p:cNvSpPr>
            <a:spLocks noGrp="1"/>
          </p:cNvSpPr>
          <p:nvPr>
            <p:ph idx="1"/>
          </p:nvPr>
        </p:nvSpPr>
        <p:spPr/>
        <p:txBody>
          <a:bodyPr/>
          <a:lstStyle/>
          <a:p>
            <a:endParaRPr lang="zh-TW" altLang="en-US"/>
          </a:p>
        </p:txBody>
      </p:sp>
      <p:pic>
        <p:nvPicPr>
          <p:cNvPr id="89092" name="圖片 3">
            <a:extLst>
              <a:ext uri="{FF2B5EF4-FFF2-40B4-BE49-F238E27FC236}">
                <a16:creationId xmlns:a16="http://schemas.microsoft.com/office/drawing/2014/main" id="{0350F5C9-06B7-47CE-A061-67A9E6A4EE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1562" y="2252664"/>
            <a:ext cx="686752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BF3042-1F20-49DF-9C8B-A46D659266BE}"/>
              </a:ext>
            </a:extLst>
          </p:cNvPr>
          <p:cNvSpPr>
            <a:spLocks noGrp="1"/>
          </p:cNvSpPr>
          <p:nvPr>
            <p:ph type="title"/>
          </p:nvPr>
        </p:nvSpPr>
        <p:spPr/>
        <p:txBody>
          <a:bodyPr/>
          <a:lstStyle/>
          <a:p>
            <a:r>
              <a:rPr lang="en-US" altLang="zh-TW" dirty="0"/>
              <a:t>Setup HD size</a:t>
            </a:r>
            <a:endParaRPr lang="zh-TW" altLang="en-US" dirty="0"/>
          </a:p>
        </p:txBody>
      </p:sp>
      <p:sp>
        <p:nvSpPr>
          <p:cNvPr id="3" name="內容版面配置區 2">
            <a:extLst>
              <a:ext uri="{FF2B5EF4-FFF2-40B4-BE49-F238E27FC236}">
                <a16:creationId xmlns:a16="http://schemas.microsoft.com/office/drawing/2014/main" id="{25D76760-30DA-4689-A8DC-4981AC8919E3}"/>
              </a:ext>
            </a:extLst>
          </p:cNvPr>
          <p:cNvSpPr>
            <a:spLocks noGrp="1"/>
          </p:cNvSpPr>
          <p:nvPr>
            <p:ph idx="1"/>
          </p:nvPr>
        </p:nvSpPr>
        <p:spPr/>
        <p:txBody>
          <a:bodyPr/>
          <a:lstStyle/>
          <a:p>
            <a:endParaRPr lang="zh-TW" altLang="en-US"/>
          </a:p>
        </p:txBody>
      </p:sp>
      <p:pic>
        <p:nvPicPr>
          <p:cNvPr id="90116" name="圖片 3">
            <a:extLst>
              <a:ext uri="{FF2B5EF4-FFF2-40B4-BE49-F238E27FC236}">
                <a16:creationId xmlns:a16="http://schemas.microsoft.com/office/drawing/2014/main" id="{D8B6E17E-4AC3-4FA3-BA58-CCAC3C2C14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8212" y="1930400"/>
            <a:ext cx="69056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EF3F98-9E17-4909-BEB9-822F8440DF1F}"/>
              </a:ext>
            </a:extLst>
          </p:cNvPr>
          <p:cNvSpPr>
            <a:spLocks noGrp="1"/>
          </p:cNvSpPr>
          <p:nvPr>
            <p:ph type="title"/>
          </p:nvPr>
        </p:nvSpPr>
        <p:spPr/>
        <p:txBody>
          <a:bodyPr/>
          <a:lstStyle/>
          <a:p>
            <a:r>
              <a:rPr lang="zh-TW" altLang="en-US" dirty="0"/>
              <a:t>設定硬碟型態</a:t>
            </a:r>
          </a:p>
        </p:txBody>
      </p:sp>
      <p:sp>
        <p:nvSpPr>
          <p:cNvPr id="3" name="內容版面配置區 2">
            <a:extLst>
              <a:ext uri="{FF2B5EF4-FFF2-40B4-BE49-F238E27FC236}">
                <a16:creationId xmlns:a16="http://schemas.microsoft.com/office/drawing/2014/main" id="{6434651E-AA88-47A0-8A07-55EFCF756580}"/>
              </a:ext>
            </a:extLst>
          </p:cNvPr>
          <p:cNvSpPr>
            <a:spLocks noGrp="1"/>
          </p:cNvSpPr>
          <p:nvPr>
            <p:ph idx="1"/>
          </p:nvPr>
        </p:nvSpPr>
        <p:spPr/>
        <p:txBody>
          <a:bodyPr/>
          <a:lstStyle/>
          <a:p>
            <a:endParaRPr lang="zh-TW" altLang="en-US"/>
          </a:p>
        </p:txBody>
      </p:sp>
      <p:pic>
        <p:nvPicPr>
          <p:cNvPr id="91140" name="圖片 3">
            <a:extLst>
              <a:ext uri="{FF2B5EF4-FFF2-40B4-BE49-F238E27FC236}">
                <a16:creationId xmlns:a16="http://schemas.microsoft.com/office/drawing/2014/main" id="{00435510-FBB2-4CCE-B5B9-0F1D912465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9906" y="1930400"/>
            <a:ext cx="69532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D572D4-E31B-4195-A771-2775F8265E1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50D54E6-8369-4F87-A361-D5E6576008E0}"/>
              </a:ext>
            </a:extLst>
          </p:cNvPr>
          <p:cNvSpPr>
            <a:spLocks noGrp="1"/>
          </p:cNvSpPr>
          <p:nvPr>
            <p:ph idx="1"/>
          </p:nvPr>
        </p:nvSpPr>
        <p:spPr/>
        <p:txBody>
          <a:bodyPr/>
          <a:lstStyle/>
          <a:p>
            <a:endParaRPr lang="zh-TW" altLang="en-US"/>
          </a:p>
        </p:txBody>
      </p:sp>
      <p:pic>
        <p:nvPicPr>
          <p:cNvPr id="92164" name="圖片 3">
            <a:extLst>
              <a:ext uri="{FF2B5EF4-FFF2-40B4-BE49-F238E27FC236}">
                <a16:creationId xmlns:a16="http://schemas.microsoft.com/office/drawing/2014/main" id="{74C1AB0B-84C7-4C85-8756-898304B92D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805722"/>
            <a:ext cx="69342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0D5158-5B8C-4B00-BF77-7CF27DB5DE0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55AB74B-4EF9-4BDE-933A-6AEAC5600C55}"/>
              </a:ext>
            </a:extLst>
          </p:cNvPr>
          <p:cNvSpPr>
            <a:spLocks noGrp="1"/>
          </p:cNvSpPr>
          <p:nvPr>
            <p:ph idx="1"/>
          </p:nvPr>
        </p:nvSpPr>
        <p:spPr/>
        <p:txBody>
          <a:bodyPr/>
          <a:lstStyle/>
          <a:p>
            <a:endParaRPr lang="zh-TW" altLang="en-US"/>
          </a:p>
        </p:txBody>
      </p:sp>
      <p:pic>
        <p:nvPicPr>
          <p:cNvPr id="93188" name="圖片 3">
            <a:extLst>
              <a:ext uri="{FF2B5EF4-FFF2-40B4-BE49-F238E27FC236}">
                <a16:creationId xmlns:a16="http://schemas.microsoft.com/office/drawing/2014/main" id="{9A9E6934-A5D2-40F5-BC11-B837EC0924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8142" y="1730851"/>
            <a:ext cx="68961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076E00-E902-4DD5-B9A2-D2C34C84F6F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859729D-A17B-447E-B496-4815B2B24470}"/>
              </a:ext>
            </a:extLst>
          </p:cNvPr>
          <p:cNvSpPr>
            <a:spLocks noGrp="1"/>
          </p:cNvSpPr>
          <p:nvPr>
            <p:ph idx="1"/>
          </p:nvPr>
        </p:nvSpPr>
        <p:spPr/>
        <p:txBody>
          <a:bodyPr/>
          <a:lstStyle/>
          <a:p>
            <a:endParaRPr lang="zh-TW" altLang="en-US"/>
          </a:p>
        </p:txBody>
      </p:sp>
      <p:pic>
        <p:nvPicPr>
          <p:cNvPr id="94212" name="圖片 3">
            <a:extLst>
              <a:ext uri="{FF2B5EF4-FFF2-40B4-BE49-F238E27FC236}">
                <a16:creationId xmlns:a16="http://schemas.microsoft.com/office/drawing/2014/main" id="{31AACC09-B184-4818-B74A-B567BBA510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2649" y="2053590"/>
            <a:ext cx="692467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標題 1">
            <a:extLst>
              <a:ext uri="{FF2B5EF4-FFF2-40B4-BE49-F238E27FC236}">
                <a16:creationId xmlns:a16="http://schemas.microsoft.com/office/drawing/2014/main" id="{EB78E837-2F73-498E-A8BF-DFD604916425}"/>
              </a:ext>
            </a:extLst>
          </p:cNvPr>
          <p:cNvSpPr>
            <a:spLocks noGrp="1" noChangeArrowheads="1"/>
          </p:cNvSpPr>
          <p:nvPr>
            <p:ph type="title"/>
          </p:nvPr>
        </p:nvSpPr>
        <p:spPr>
          <a:xfrm>
            <a:off x="1981200" y="260350"/>
            <a:ext cx="8229600" cy="1157288"/>
          </a:xfrm>
        </p:spPr>
        <p:txBody>
          <a:bodyPr/>
          <a:lstStyle/>
          <a:p>
            <a:endParaRPr lang="zh-TW" altLang="en-US"/>
          </a:p>
        </p:txBody>
      </p:sp>
      <p:sp>
        <p:nvSpPr>
          <p:cNvPr id="95235" name="內容版面配置區 2">
            <a:extLst>
              <a:ext uri="{FF2B5EF4-FFF2-40B4-BE49-F238E27FC236}">
                <a16:creationId xmlns:a16="http://schemas.microsoft.com/office/drawing/2014/main" id="{5424EB35-AD4B-4117-A0E1-C7F6FD449AF8}"/>
              </a:ext>
            </a:extLst>
          </p:cNvPr>
          <p:cNvSpPr>
            <a:spLocks noGrp="1" noChangeArrowheads="1"/>
          </p:cNvSpPr>
          <p:nvPr>
            <p:ph idx="1"/>
          </p:nvPr>
        </p:nvSpPr>
        <p:spPr/>
        <p:txBody>
          <a:bodyPr/>
          <a:lstStyle/>
          <a:p>
            <a:endParaRPr lang="zh-TW" altLang="en-US"/>
          </a:p>
        </p:txBody>
      </p:sp>
      <p:pic>
        <p:nvPicPr>
          <p:cNvPr id="95236" name="圖片 3">
            <a:extLst>
              <a:ext uri="{FF2B5EF4-FFF2-40B4-BE49-F238E27FC236}">
                <a16:creationId xmlns:a16="http://schemas.microsoft.com/office/drawing/2014/main" id="{0D00746B-A178-485F-9F64-01F7486F60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69850"/>
            <a:ext cx="8081963" cy="678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標題 1">
            <a:extLst>
              <a:ext uri="{FF2B5EF4-FFF2-40B4-BE49-F238E27FC236}">
                <a16:creationId xmlns:a16="http://schemas.microsoft.com/office/drawing/2014/main" id="{766455F3-E075-4A8B-98EA-89D44E4E93B7}"/>
              </a:ext>
            </a:extLst>
          </p:cNvPr>
          <p:cNvSpPr>
            <a:spLocks noGrp="1" noChangeArrowheads="1"/>
          </p:cNvSpPr>
          <p:nvPr>
            <p:ph type="title"/>
          </p:nvPr>
        </p:nvSpPr>
        <p:spPr>
          <a:xfrm>
            <a:off x="1981200" y="260350"/>
            <a:ext cx="8229600" cy="1157288"/>
          </a:xfrm>
        </p:spPr>
        <p:txBody>
          <a:bodyPr/>
          <a:lstStyle/>
          <a:p>
            <a:endParaRPr lang="zh-TW" altLang="en-US"/>
          </a:p>
        </p:txBody>
      </p:sp>
      <p:sp>
        <p:nvSpPr>
          <p:cNvPr id="96259" name="內容版面配置區 2">
            <a:extLst>
              <a:ext uri="{FF2B5EF4-FFF2-40B4-BE49-F238E27FC236}">
                <a16:creationId xmlns:a16="http://schemas.microsoft.com/office/drawing/2014/main" id="{DD30EFA2-2A72-465E-BCB7-934AC77B9451}"/>
              </a:ext>
            </a:extLst>
          </p:cNvPr>
          <p:cNvSpPr>
            <a:spLocks noGrp="1" noChangeArrowheads="1"/>
          </p:cNvSpPr>
          <p:nvPr>
            <p:ph idx="1"/>
          </p:nvPr>
        </p:nvSpPr>
        <p:spPr/>
        <p:txBody>
          <a:bodyPr/>
          <a:lstStyle/>
          <a:p>
            <a:endParaRPr lang="zh-TW" altLang="en-US"/>
          </a:p>
        </p:txBody>
      </p:sp>
      <p:pic>
        <p:nvPicPr>
          <p:cNvPr id="96260" name="圖片 3">
            <a:extLst>
              <a:ext uri="{FF2B5EF4-FFF2-40B4-BE49-F238E27FC236}">
                <a16:creationId xmlns:a16="http://schemas.microsoft.com/office/drawing/2014/main" id="{AC800BA9-5462-4D64-BCDD-5831DA2201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1"/>
            <a:ext cx="8145462"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標題 1">
            <a:extLst>
              <a:ext uri="{FF2B5EF4-FFF2-40B4-BE49-F238E27FC236}">
                <a16:creationId xmlns:a16="http://schemas.microsoft.com/office/drawing/2014/main" id="{7A450031-DC71-4A22-B9A1-9D93D8466375}"/>
              </a:ext>
            </a:extLst>
          </p:cNvPr>
          <p:cNvSpPr>
            <a:spLocks noGrp="1" noChangeArrowheads="1"/>
          </p:cNvSpPr>
          <p:nvPr>
            <p:ph type="title"/>
          </p:nvPr>
        </p:nvSpPr>
        <p:spPr>
          <a:xfrm>
            <a:off x="1981200" y="260350"/>
            <a:ext cx="8229600" cy="1157288"/>
          </a:xfrm>
        </p:spPr>
        <p:txBody>
          <a:bodyPr/>
          <a:lstStyle/>
          <a:p>
            <a:endParaRPr lang="zh-TW" altLang="en-US"/>
          </a:p>
        </p:txBody>
      </p:sp>
      <p:sp>
        <p:nvSpPr>
          <p:cNvPr id="97283" name="內容版面配置區 2">
            <a:extLst>
              <a:ext uri="{FF2B5EF4-FFF2-40B4-BE49-F238E27FC236}">
                <a16:creationId xmlns:a16="http://schemas.microsoft.com/office/drawing/2014/main" id="{3D3DBD91-D485-4332-B4C6-4469D953FD6A}"/>
              </a:ext>
            </a:extLst>
          </p:cNvPr>
          <p:cNvSpPr>
            <a:spLocks noGrp="1" noChangeArrowheads="1"/>
          </p:cNvSpPr>
          <p:nvPr>
            <p:ph idx="1"/>
          </p:nvPr>
        </p:nvSpPr>
        <p:spPr/>
        <p:txBody>
          <a:bodyPr/>
          <a:lstStyle/>
          <a:p>
            <a:endParaRPr lang="zh-TW" altLang="en-US"/>
          </a:p>
        </p:txBody>
      </p:sp>
      <p:pic>
        <p:nvPicPr>
          <p:cNvPr id="97284" name="圖片 3">
            <a:extLst>
              <a:ext uri="{FF2B5EF4-FFF2-40B4-BE49-F238E27FC236}">
                <a16:creationId xmlns:a16="http://schemas.microsoft.com/office/drawing/2014/main" id="{81A87E2D-6E3A-4D8A-A6EC-163EE7C5E7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7339" y="34926"/>
            <a:ext cx="9101137" cy="682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標題 1">
            <a:extLst>
              <a:ext uri="{FF2B5EF4-FFF2-40B4-BE49-F238E27FC236}">
                <a16:creationId xmlns:a16="http://schemas.microsoft.com/office/drawing/2014/main" id="{96C94B3D-5BAE-4228-866D-5766720BEEE3}"/>
              </a:ext>
            </a:extLst>
          </p:cNvPr>
          <p:cNvSpPr>
            <a:spLocks noGrp="1" noChangeArrowheads="1"/>
          </p:cNvSpPr>
          <p:nvPr>
            <p:ph type="title"/>
          </p:nvPr>
        </p:nvSpPr>
        <p:spPr>
          <a:xfrm>
            <a:off x="1981200" y="260350"/>
            <a:ext cx="8229600" cy="1157288"/>
          </a:xfrm>
        </p:spPr>
        <p:txBody>
          <a:bodyPr/>
          <a:lstStyle/>
          <a:p>
            <a:r>
              <a:rPr lang="en-US" altLang="zh-TW"/>
              <a:t>Terminal</a:t>
            </a:r>
            <a:endParaRPr lang="zh-TW" altLang="en-US"/>
          </a:p>
        </p:txBody>
      </p:sp>
      <p:sp>
        <p:nvSpPr>
          <p:cNvPr id="98307" name="內容版面配置區 2">
            <a:extLst>
              <a:ext uri="{FF2B5EF4-FFF2-40B4-BE49-F238E27FC236}">
                <a16:creationId xmlns:a16="http://schemas.microsoft.com/office/drawing/2014/main" id="{2E6060A6-44E4-4EDF-BC2E-47C86EFD1A00}"/>
              </a:ext>
            </a:extLst>
          </p:cNvPr>
          <p:cNvSpPr>
            <a:spLocks noGrp="1" noChangeArrowheads="1"/>
          </p:cNvSpPr>
          <p:nvPr>
            <p:ph idx="1"/>
          </p:nvPr>
        </p:nvSpPr>
        <p:spPr/>
        <p:txBody>
          <a:bodyPr/>
          <a:lstStyle/>
          <a:p>
            <a:endParaRPr lang="zh-TW" altLang="en-US"/>
          </a:p>
        </p:txBody>
      </p:sp>
      <p:pic>
        <p:nvPicPr>
          <p:cNvPr id="98308" name="圖片 3">
            <a:extLst>
              <a:ext uri="{FF2B5EF4-FFF2-40B4-BE49-F238E27FC236}">
                <a16:creationId xmlns:a16="http://schemas.microsoft.com/office/drawing/2014/main" id="{80893FC8-D855-4E68-9B76-2B10E4D986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4164" y="7938"/>
            <a:ext cx="9069387" cy="685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01296E-428B-432F-A91E-8A8091B97C78}"/>
              </a:ext>
            </a:extLst>
          </p:cNvPr>
          <p:cNvSpPr>
            <a:spLocks noGrp="1"/>
          </p:cNvSpPr>
          <p:nvPr>
            <p:ph type="title"/>
          </p:nvPr>
        </p:nvSpPr>
        <p:spPr/>
        <p:txBody>
          <a:bodyPr/>
          <a:lstStyle/>
          <a:p>
            <a:r>
              <a:rPr lang="zh-TW" altLang="en-US" dirty="0"/>
              <a:t>平行計算（</a:t>
            </a:r>
            <a:r>
              <a:rPr lang="en-US" altLang="zh-TW" dirty="0"/>
              <a:t>Parallel Computing</a:t>
            </a:r>
            <a:r>
              <a:rPr lang="zh-TW" altLang="en-US" dirty="0"/>
              <a:t>）</a:t>
            </a:r>
          </a:p>
        </p:txBody>
      </p:sp>
      <p:sp>
        <p:nvSpPr>
          <p:cNvPr id="3" name="內容版面配置區 2">
            <a:extLst>
              <a:ext uri="{FF2B5EF4-FFF2-40B4-BE49-F238E27FC236}">
                <a16:creationId xmlns:a16="http://schemas.microsoft.com/office/drawing/2014/main" id="{7D9573DD-85BF-497F-AB31-0B7B1B2B70C9}"/>
              </a:ext>
            </a:extLst>
          </p:cNvPr>
          <p:cNvSpPr>
            <a:spLocks noGrp="1"/>
          </p:cNvSpPr>
          <p:nvPr>
            <p:ph idx="1"/>
          </p:nvPr>
        </p:nvSpPr>
        <p:spPr/>
        <p:txBody>
          <a:bodyPr>
            <a:normAutofit/>
          </a:bodyPr>
          <a:lstStyle/>
          <a:p>
            <a:r>
              <a:rPr lang="zh-TW" altLang="en-US" sz="2800" dirty="0"/>
              <a:t>一般是指許多指令得以同時進行的計算模式。</a:t>
            </a:r>
            <a:endParaRPr lang="en-US" altLang="zh-TW" sz="2800" dirty="0"/>
          </a:p>
          <a:p>
            <a:r>
              <a:rPr lang="zh-TW" altLang="en-US" sz="2800" dirty="0"/>
              <a:t>同時使用多種計算資源解決計算問題的過程。</a:t>
            </a:r>
            <a:endParaRPr lang="en-US" altLang="zh-TW" sz="2800" dirty="0"/>
          </a:p>
          <a:p>
            <a:r>
              <a:rPr lang="zh-TW" altLang="en-US" sz="2800" dirty="0"/>
              <a:t>在同時進行的前提下，可以將計算的過程分解成小部份，之後以並行方式來加以解決。 </a:t>
            </a:r>
            <a:endParaRPr lang="en-US" altLang="zh-TW" sz="2800" dirty="0"/>
          </a:p>
          <a:p>
            <a:r>
              <a:rPr lang="zh-TW" altLang="en-US" sz="2800" dirty="0"/>
              <a:t>電腦軟體可以被分成數個運算步驟來執行。 為了解決某個特定問題，軟體採用某個演算法，以一連串指令執行來完成。</a:t>
            </a:r>
            <a:endParaRPr lang="en-US" altLang="zh-TW" sz="2800" dirty="0"/>
          </a:p>
          <a:p>
            <a:r>
              <a:rPr lang="zh-TW" altLang="en-US" sz="2800" dirty="0"/>
              <a:t>為執行平行計算，計算資源應包括一臺配有多處理機（並行處理）的計算機、或一個與網路相連的計算機系統，或者兩者結合使用。平行計算的主要目的是</a:t>
            </a:r>
            <a:r>
              <a:rPr lang="zh-TW" altLang="en-US" sz="2800" dirty="0">
                <a:solidFill>
                  <a:srgbClr val="FFFF00"/>
                </a:solidFill>
              </a:rPr>
              <a:t>快速</a:t>
            </a:r>
            <a:r>
              <a:rPr lang="zh-TW" altLang="en-US" sz="2800" dirty="0"/>
              <a:t>解決大型且複雜的計算問題。</a:t>
            </a:r>
          </a:p>
        </p:txBody>
      </p:sp>
    </p:spTree>
    <p:extLst>
      <p:ext uri="{BB962C8B-B14F-4D97-AF65-F5344CB8AC3E}">
        <p14:creationId xmlns:p14="http://schemas.microsoft.com/office/powerpoint/2010/main" val="31464866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標題 1">
            <a:extLst>
              <a:ext uri="{FF2B5EF4-FFF2-40B4-BE49-F238E27FC236}">
                <a16:creationId xmlns:a16="http://schemas.microsoft.com/office/drawing/2014/main" id="{A727E6F8-42DD-4F9B-833B-DFCAD8F5750C}"/>
              </a:ext>
            </a:extLst>
          </p:cNvPr>
          <p:cNvSpPr>
            <a:spLocks noGrp="1" noChangeArrowheads="1"/>
          </p:cNvSpPr>
          <p:nvPr>
            <p:ph type="title"/>
          </p:nvPr>
        </p:nvSpPr>
        <p:spPr/>
        <p:txBody>
          <a:bodyPr/>
          <a:lstStyle/>
          <a:p>
            <a:r>
              <a:rPr lang="en-US" altLang="zh-TW"/>
              <a:t>Lab1</a:t>
            </a:r>
            <a:endParaRPr lang="zh-TW" altLang="en-US"/>
          </a:p>
        </p:txBody>
      </p:sp>
      <p:sp>
        <p:nvSpPr>
          <p:cNvPr id="99331" name="內容版面配置區 4">
            <a:extLst>
              <a:ext uri="{FF2B5EF4-FFF2-40B4-BE49-F238E27FC236}">
                <a16:creationId xmlns:a16="http://schemas.microsoft.com/office/drawing/2014/main" id="{92FD64E3-90A2-4C3D-B88D-D32F001BCC19}"/>
              </a:ext>
            </a:extLst>
          </p:cNvPr>
          <p:cNvSpPr>
            <a:spLocks noGrp="1" noChangeArrowheads="1"/>
          </p:cNvSpPr>
          <p:nvPr>
            <p:ph idx="1"/>
          </p:nvPr>
        </p:nvSpPr>
        <p:spPr/>
        <p:txBody>
          <a:bodyPr>
            <a:normAutofit/>
          </a:bodyPr>
          <a:lstStyle/>
          <a:p>
            <a:r>
              <a:rPr lang="zh-TW" altLang="en-US"/>
              <a:t>安裝</a:t>
            </a:r>
            <a:r>
              <a:rPr lang="en-US" altLang="zh-TW"/>
              <a:t>vim:</a:t>
            </a:r>
            <a:r>
              <a:rPr lang="zh-TW" altLang="en-US"/>
              <a:t> </a:t>
            </a:r>
            <a:r>
              <a:rPr lang="en-US" altLang="zh-TW"/>
              <a:t>sudo apt install vim</a:t>
            </a:r>
          </a:p>
          <a:p>
            <a:r>
              <a:rPr lang="zh-TW" altLang="en-US"/>
              <a:t>安裝</a:t>
            </a:r>
            <a:r>
              <a:rPr lang="en-US" altLang="zh-TW"/>
              <a:t>gcc: sudo apt install gcc</a:t>
            </a:r>
          </a:p>
          <a:p>
            <a:r>
              <a:rPr lang="zh-TW" altLang="en-US"/>
              <a:t>建立子目錄</a:t>
            </a:r>
            <a:r>
              <a:rPr lang="en-US" altLang="zh-TW"/>
              <a:t>lab1: mkdir lab1</a:t>
            </a:r>
          </a:p>
          <a:p>
            <a:r>
              <a:rPr lang="zh-TW" altLang="en-US"/>
              <a:t>進入子目錄</a:t>
            </a:r>
            <a:r>
              <a:rPr lang="en-US" altLang="zh-TW"/>
              <a:t>:</a:t>
            </a:r>
            <a:r>
              <a:rPr lang="zh-TW" altLang="en-US"/>
              <a:t> </a:t>
            </a:r>
            <a:r>
              <a:rPr lang="en-US" altLang="zh-TW"/>
              <a:t>cd lab1</a:t>
            </a:r>
          </a:p>
          <a:p>
            <a:r>
              <a:rPr lang="zh-TW" altLang="en-US"/>
              <a:t>啟動</a:t>
            </a:r>
            <a:r>
              <a:rPr lang="en-US" altLang="zh-TW"/>
              <a:t>vim</a:t>
            </a:r>
            <a:r>
              <a:rPr lang="zh-TW" altLang="en-US"/>
              <a:t>編輯</a:t>
            </a:r>
            <a:r>
              <a:rPr lang="en-US" altLang="zh-TW"/>
              <a:t>test.c: vim test.c</a:t>
            </a:r>
          </a:p>
          <a:p>
            <a:r>
              <a:rPr lang="zh-TW" altLang="en-US"/>
              <a:t>查看目錄內容</a:t>
            </a:r>
            <a:r>
              <a:rPr lang="en-US" altLang="zh-TW"/>
              <a:t>:</a:t>
            </a:r>
            <a:r>
              <a:rPr lang="zh-TW" altLang="en-US"/>
              <a:t> </a:t>
            </a:r>
            <a:r>
              <a:rPr lang="en-US" altLang="zh-TW"/>
              <a:t>ls</a:t>
            </a:r>
          </a:p>
          <a:p>
            <a:r>
              <a:rPr lang="zh-TW" altLang="en-US"/>
              <a:t>編譯</a:t>
            </a:r>
            <a:r>
              <a:rPr lang="en-US" altLang="zh-TW"/>
              <a:t>test.c: gcc test.c -o test</a:t>
            </a:r>
          </a:p>
          <a:p>
            <a:r>
              <a:rPr lang="zh-TW" altLang="en-US"/>
              <a:t>執行</a:t>
            </a:r>
            <a:r>
              <a:rPr lang="en-US" altLang="zh-TW"/>
              <a:t>test: ./test</a:t>
            </a:r>
          </a:p>
          <a:p>
            <a:r>
              <a:rPr lang="zh-TW" altLang="en-US"/>
              <a:t>編譯</a:t>
            </a:r>
            <a:r>
              <a:rPr lang="en-US" altLang="zh-TW"/>
              <a:t>test.c:</a:t>
            </a:r>
            <a:r>
              <a:rPr lang="zh-TW" altLang="en-US"/>
              <a:t> </a:t>
            </a:r>
            <a:r>
              <a:rPr lang="en-US" altLang="zh-TW"/>
              <a:t>gcc -Wall –g –o test test.c</a:t>
            </a:r>
          </a:p>
          <a:p>
            <a:r>
              <a:rPr lang="zh-TW" altLang="en-US"/>
              <a:t>啟動</a:t>
            </a:r>
            <a:r>
              <a:rPr lang="en-US" altLang="zh-TW"/>
              <a:t>gdb: gdb -q test</a:t>
            </a:r>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標題 1">
            <a:extLst>
              <a:ext uri="{FF2B5EF4-FFF2-40B4-BE49-F238E27FC236}">
                <a16:creationId xmlns:a16="http://schemas.microsoft.com/office/drawing/2014/main" id="{63547B5D-49D0-432E-81F2-30F62D8E9761}"/>
              </a:ext>
            </a:extLst>
          </p:cNvPr>
          <p:cNvSpPr>
            <a:spLocks noGrp="1" noChangeArrowheads="1"/>
          </p:cNvSpPr>
          <p:nvPr>
            <p:ph type="title"/>
          </p:nvPr>
        </p:nvSpPr>
        <p:spPr/>
        <p:txBody>
          <a:bodyPr>
            <a:normAutofit/>
          </a:bodyPr>
          <a:lstStyle/>
          <a:p>
            <a:r>
              <a:rPr lang="zh-TW" altLang="en-US" b="1"/>
              <a:t>編譯與連結 </a:t>
            </a:r>
            <a:r>
              <a:rPr lang="en-US" altLang="zh-TW" b="1"/>
              <a:t>C </a:t>
            </a:r>
            <a:r>
              <a:rPr lang="zh-TW" altLang="en-US" b="1"/>
              <a:t>程式</a:t>
            </a:r>
            <a:br>
              <a:rPr lang="zh-TW" altLang="en-US" b="1"/>
            </a:br>
            <a:endParaRPr lang="zh-TW" altLang="en-US"/>
          </a:p>
        </p:txBody>
      </p:sp>
      <p:sp>
        <p:nvSpPr>
          <p:cNvPr id="3" name="內容版面配置區 2">
            <a:extLst>
              <a:ext uri="{FF2B5EF4-FFF2-40B4-BE49-F238E27FC236}">
                <a16:creationId xmlns:a16="http://schemas.microsoft.com/office/drawing/2014/main" id="{EC38796B-975D-4601-8789-08AF1D95340A}"/>
              </a:ext>
            </a:extLst>
          </p:cNvPr>
          <p:cNvSpPr>
            <a:spLocks noGrp="1"/>
          </p:cNvSpPr>
          <p:nvPr>
            <p:ph idx="1"/>
          </p:nvPr>
        </p:nvSpPr>
        <p:spPr/>
        <p:txBody>
          <a:bodyPr>
            <a:normAutofit fontScale="92500" lnSpcReduction="10000"/>
          </a:bodyPr>
          <a:lstStyle/>
          <a:p>
            <a:pPr>
              <a:defRPr/>
            </a:pPr>
            <a:r>
              <a:rPr lang="zh-TW" altLang="en-US" dirty="0"/>
              <a:t>假設我們寫好一個 </a:t>
            </a:r>
            <a:r>
              <a:rPr lang="en-US" altLang="zh-TW" dirty="0"/>
              <a:t>C </a:t>
            </a:r>
            <a:r>
              <a:rPr lang="zh-TW" altLang="en-US" dirty="0"/>
              <a:t>程式，常程式碼儲存在 </a:t>
            </a:r>
            <a:r>
              <a:rPr lang="en-US" altLang="zh-TW" dirty="0" err="1"/>
              <a:t>hello.c</a:t>
            </a:r>
            <a:r>
              <a:rPr lang="en-US" altLang="zh-TW" dirty="0"/>
              <a:t> </a:t>
            </a:r>
            <a:r>
              <a:rPr lang="zh-TW" altLang="en-US" dirty="0"/>
              <a:t>這個檔案中，而其內容如下：</a:t>
            </a: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marL="0" indent="0">
              <a:buNone/>
              <a:defRPr/>
            </a:pPr>
            <a:endParaRPr lang="en-US" altLang="zh-TW" dirty="0"/>
          </a:p>
          <a:p>
            <a:pPr>
              <a:defRPr/>
            </a:pPr>
            <a:r>
              <a:rPr lang="zh-TW" altLang="en-US" dirty="0"/>
              <a:t>若要將 </a:t>
            </a:r>
            <a:r>
              <a:rPr lang="en-US" altLang="zh-TW" dirty="0"/>
              <a:t>C </a:t>
            </a:r>
            <a:r>
              <a:rPr lang="zh-TW" altLang="en-US" dirty="0"/>
              <a:t>的原始碼編譯成執行檔，可以執行 </a:t>
            </a:r>
            <a:r>
              <a:rPr lang="en-US" altLang="zh-TW" dirty="0" err="1"/>
              <a:t>gcc</a:t>
            </a:r>
            <a:r>
              <a:rPr lang="en-US" altLang="zh-TW" dirty="0"/>
              <a:t> </a:t>
            </a:r>
            <a:r>
              <a:rPr lang="zh-TW" altLang="en-US" dirty="0"/>
              <a:t>並指定 </a:t>
            </a:r>
            <a:r>
              <a:rPr lang="en-US" altLang="zh-TW" dirty="0"/>
              <a:t>C </a:t>
            </a:r>
            <a:r>
              <a:rPr lang="zh-TW" altLang="en-US" dirty="0"/>
              <a:t>語言的原始碼檔案：</a:t>
            </a:r>
            <a:endParaRPr lang="en-US" altLang="zh-TW" dirty="0"/>
          </a:p>
          <a:p>
            <a:pPr lvl="1">
              <a:defRPr/>
            </a:pPr>
            <a:r>
              <a:rPr lang="en-US" altLang="zh-TW" dirty="0" err="1"/>
              <a:t>gcc</a:t>
            </a:r>
            <a:r>
              <a:rPr lang="en-US" altLang="zh-TW" dirty="0"/>
              <a:t> </a:t>
            </a:r>
            <a:r>
              <a:rPr lang="en-US" altLang="zh-TW" dirty="0" err="1"/>
              <a:t>hello.c</a:t>
            </a:r>
            <a:endParaRPr lang="en-US" altLang="zh-TW" dirty="0"/>
          </a:p>
          <a:p>
            <a:pPr>
              <a:defRPr/>
            </a:pPr>
            <a:r>
              <a:rPr lang="en-US" altLang="zh-TW" dirty="0"/>
              <a:t>GCC </a:t>
            </a:r>
            <a:r>
              <a:rPr lang="zh-TW" altLang="en-US" dirty="0"/>
              <a:t>預設會執行編譯與連結，直接產生一個可以執行的程式，輸出至 </a:t>
            </a:r>
            <a:r>
              <a:rPr lang="en-US" altLang="zh-TW" dirty="0" err="1"/>
              <a:t>a.out</a:t>
            </a:r>
            <a:r>
              <a:rPr lang="en-US" altLang="zh-TW" dirty="0"/>
              <a:t> </a:t>
            </a:r>
            <a:r>
              <a:rPr lang="zh-TW" altLang="en-US" dirty="0"/>
              <a:t>這個檔案，完成編譯之後，即可執行這個程式：</a:t>
            </a:r>
            <a:endParaRPr lang="en-US" altLang="zh-TW" dirty="0"/>
          </a:p>
          <a:p>
            <a:pPr lvl="1">
              <a:defRPr/>
            </a:pPr>
            <a:r>
              <a:rPr lang="en-US" altLang="zh-TW" dirty="0"/>
              <a:t>./</a:t>
            </a:r>
            <a:r>
              <a:rPr lang="en-US" altLang="zh-TW" dirty="0" err="1"/>
              <a:t>a.out</a:t>
            </a:r>
            <a:endParaRPr lang="zh-TW" altLang="en-US" dirty="0"/>
          </a:p>
        </p:txBody>
      </p:sp>
      <p:pic>
        <p:nvPicPr>
          <p:cNvPr id="100356" name="圖片 3">
            <a:extLst>
              <a:ext uri="{FF2B5EF4-FFF2-40B4-BE49-F238E27FC236}">
                <a16:creationId xmlns:a16="http://schemas.microsoft.com/office/drawing/2014/main" id="{290E8F0D-BC7B-4EEE-B753-21E2BD7A26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0682" y="2032977"/>
            <a:ext cx="446405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FF4B0-4402-492D-BE60-D81F31E83DBD}"/>
              </a:ext>
            </a:extLst>
          </p:cNvPr>
          <p:cNvSpPr>
            <a:spLocks noGrp="1"/>
          </p:cNvSpPr>
          <p:nvPr>
            <p:ph type="title"/>
          </p:nvPr>
        </p:nvSpPr>
        <p:spPr/>
        <p:txBody>
          <a:bodyPr/>
          <a:lstStyle/>
          <a:p>
            <a:endParaRPr lang="zh-TW" altLang="en-US"/>
          </a:p>
        </p:txBody>
      </p:sp>
      <p:sp>
        <p:nvSpPr>
          <p:cNvPr id="101378" name="內容版面配置區 2">
            <a:extLst>
              <a:ext uri="{FF2B5EF4-FFF2-40B4-BE49-F238E27FC236}">
                <a16:creationId xmlns:a16="http://schemas.microsoft.com/office/drawing/2014/main" id="{0C7FBFA7-923F-4C85-8BE7-082D9A2DC5BF}"/>
              </a:ext>
            </a:extLst>
          </p:cNvPr>
          <p:cNvSpPr>
            <a:spLocks noGrp="1" noChangeArrowheads="1"/>
          </p:cNvSpPr>
          <p:nvPr>
            <p:ph idx="1"/>
          </p:nvPr>
        </p:nvSpPr>
        <p:spPr/>
        <p:txBody>
          <a:bodyPr/>
          <a:lstStyle/>
          <a:p>
            <a:r>
              <a:rPr lang="zh-TW" altLang="en-US" dirty="0"/>
              <a:t>若要指定輸出的執行檔名稱，可以加上 </a:t>
            </a:r>
            <a:r>
              <a:rPr lang="en-US" altLang="zh-TW" dirty="0"/>
              <a:t>-o </a:t>
            </a:r>
            <a:r>
              <a:rPr lang="zh-TW" altLang="en-US" dirty="0"/>
              <a:t>參數，並指定輸出的檔案名稱：</a:t>
            </a:r>
            <a:endParaRPr lang="en-US" altLang="zh-TW" dirty="0"/>
          </a:p>
          <a:p>
            <a:r>
              <a:rPr lang="en-US" altLang="zh-TW" dirty="0"/>
              <a:t># </a:t>
            </a:r>
            <a:r>
              <a:rPr lang="zh-TW" altLang="en-US" dirty="0"/>
              <a:t>編譯 </a:t>
            </a:r>
            <a:r>
              <a:rPr lang="en-US" altLang="zh-TW" dirty="0"/>
              <a:t>C </a:t>
            </a:r>
            <a:r>
              <a:rPr lang="zh-TW" altLang="en-US" dirty="0"/>
              <a:t>程式，指定輸出檔名</a:t>
            </a:r>
          </a:p>
          <a:p>
            <a:r>
              <a:rPr lang="en-US" altLang="zh-TW" dirty="0" err="1"/>
              <a:t>gcc</a:t>
            </a:r>
            <a:r>
              <a:rPr lang="en-US" altLang="zh-TW" dirty="0"/>
              <a:t> -o hello </a:t>
            </a:r>
            <a:r>
              <a:rPr lang="en-US" altLang="zh-TW" dirty="0" err="1"/>
              <a:t>hello.c</a:t>
            </a:r>
            <a:endParaRPr lang="en-US" altLang="zh-TW" dirty="0"/>
          </a:p>
          <a:p>
            <a:endParaRPr lang="en-US" altLang="zh-TW" dirty="0"/>
          </a:p>
          <a:p>
            <a:r>
              <a:rPr lang="en-US" altLang="zh-TW" dirty="0"/>
              <a:t># </a:t>
            </a:r>
            <a:r>
              <a:rPr lang="zh-TW" altLang="en-US" dirty="0"/>
              <a:t>執行編譯好的程式</a:t>
            </a:r>
          </a:p>
          <a:p>
            <a:r>
              <a:rPr lang="en-US" altLang="zh-TW" dirty="0"/>
              <a:t>./hello</a:t>
            </a:r>
            <a:endParaRPr lang="zh-TW"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標題 1">
            <a:extLst>
              <a:ext uri="{FF2B5EF4-FFF2-40B4-BE49-F238E27FC236}">
                <a16:creationId xmlns:a16="http://schemas.microsoft.com/office/drawing/2014/main" id="{F7CDC32F-0E9F-40B7-9B1C-80BB06EE8CAD}"/>
              </a:ext>
            </a:extLst>
          </p:cNvPr>
          <p:cNvSpPr>
            <a:spLocks noGrp="1" noChangeArrowheads="1"/>
          </p:cNvSpPr>
          <p:nvPr>
            <p:ph type="title"/>
          </p:nvPr>
        </p:nvSpPr>
        <p:spPr/>
        <p:txBody>
          <a:bodyPr/>
          <a:lstStyle/>
          <a:p>
            <a:r>
              <a:rPr lang="en-US" altLang="zh-TW" b="1"/>
              <a:t>GCC </a:t>
            </a:r>
            <a:r>
              <a:rPr lang="zh-TW" altLang="en-US" b="1"/>
              <a:t>常用參數</a:t>
            </a:r>
            <a:endParaRPr lang="zh-TW" altLang="en-US"/>
          </a:p>
        </p:txBody>
      </p:sp>
      <p:sp>
        <p:nvSpPr>
          <p:cNvPr id="102403" name="內容版面配置區 2">
            <a:extLst>
              <a:ext uri="{FF2B5EF4-FFF2-40B4-BE49-F238E27FC236}">
                <a16:creationId xmlns:a16="http://schemas.microsoft.com/office/drawing/2014/main" id="{2CF14EBE-CF9E-4E49-B6D1-33337C10656D}"/>
              </a:ext>
            </a:extLst>
          </p:cNvPr>
          <p:cNvSpPr>
            <a:spLocks noGrp="1" noChangeArrowheads="1"/>
          </p:cNvSpPr>
          <p:nvPr>
            <p:ph idx="1"/>
          </p:nvPr>
        </p:nvSpPr>
        <p:spPr/>
        <p:txBody>
          <a:bodyPr/>
          <a:lstStyle/>
          <a:p>
            <a:r>
              <a:rPr lang="zh-TW" altLang="en-US" b="1"/>
              <a:t>除錯用參數</a:t>
            </a:r>
          </a:p>
          <a:p>
            <a:endParaRPr lang="en-US" altLang="zh-TW"/>
          </a:p>
          <a:p>
            <a:endParaRPr lang="en-US" altLang="zh-TW"/>
          </a:p>
          <a:p>
            <a:endParaRPr lang="en-US" altLang="zh-TW"/>
          </a:p>
          <a:p>
            <a:endParaRPr lang="en-US" altLang="zh-TW"/>
          </a:p>
          <a:p>
            <a:endParaRPr lang="en-US" altLang="zh-TW"/>
          </a:p>
          <a:p>
            <a:r>
              <a:rPr lang="en-US" altLang="zh-TW"/>
              <a:t>-Wall:</a:t>
            </a:r>
            <a:r>
              <a:rPr lang="zh-TW" altLang="en-US"/>
              <a:t>編譯器顯示所有的警告訊息</a:t>
            </a:r>
          </a:p>
        </p:txBody>
      </p:sp>
      <p:pic>
        <p:nvPicPr>
          <p:cNvPr id="102404" name="圖片 3">
            <a:extLst>
              <a:ext uri="{FF2B5EF4-FFF2-40B4-BE49-F238E27FC236}">
                <a16:creationId xmlns:a16="http://schemas.microsoft.com/office/drawing/2014/main" id="{788C09EA-9662-4D43-AF49-9050CC28DF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1" y="1832463"/>
            <a:ext cx="38401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圖片 5">
            <a:extLst>
              <a:ext uri="{FF2B5EF4-FFF2-40B4-BE49-F238E27FC236}">
                <a16:creationId xmlns:a16="http://schemas.microsoft.com/office/drawing/2014/main" id="{780DAAD3-5C78-4AB8-BFE1-CA5BB2B313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1010" y="5195252"/>
            <a:ext cx="857091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06FC44-339B-413A-9466-A5C3C6827761}"/>
              </a:ext>
            </a:extLst>
          </p:cNvPr>
          <p:cNvSpPr>
            <a:spLocks noGrp="1"/>
          </p:cNvSpPr>
          <p:nvPr>
            <p:ph type="title"/>
          </p:nvPr>
        </p:nvSpPr>
        <p:spPr/>
        <p:txBody>
          <a:bodyPr/>
          <a:lstStyle/>
          <a:p>
            <a:endParaRPr lang="zh-TW" altLang="en-US"/>
          </a:p>
        </p:txBody>
      </p:sp>
      <p:sp>
        <p:nvSpPr>
          <p:cNvPr id="103426" name="內容版面配置區 2">
            <a:extLst>
              <a:ext uri="{FF2B5EF4-FFF2-40B4-BE49-F238E27FC236}">
                <a16:creationId xmlns:a16="http://schemas.microsoft.com/office/drawing/2014/main" id="{96993AE9-2B2C-439C-9F6F-DF5832F94313}"/>
              </a:ext>
            </a:extLst>
          </p:cNvPr>
          <p:cNvSpPr>
            <a:spLocks noGrp="1" noChangeArrowheads="1"/>
          </p:cNvSpPr>
          <p:nvPr>
            <p:ph idx="1"/>
          </p:nvPr>
        </p:nvSpPr>
        <p:spPr/>
        <p:txBody>
          <a:bodyPr/>
          <a:lstStyle/>
          <a:p>
            <a:r>
              <a:rPr lang="zh-TW" altLang="en-US" dirty="0"/>
              <a:t>而通常在開發與除錯的階段，都會使用 </a:t>
            </a:r>
            <a:r>
              <a:rPr lang="en-US" altLang="zh-TW" dirty="0" err="1"/>
              <a:t>gdb</a:t>
            </a:r>
            <a:r>
              <a:rPr lang="en-US" altLang="zh-TW" dirty="0"/>
              <a:t> </a:t>
            </a:r>
            <a:r>
              <a:rPr lang="zh-TW" altLang="en-US" dirty="0"/>
              <a:t>來除錯，所以也會加上 </a:t>
            </a:r>
            <a:r>
              <a:rPr lang="en-US" altLang="zh-TW" b="1" dirty="0">
                <a:solidFill>
                  <a:srgbClr val="C00000"/>
                </a:solidFill>
              </a:rPr>
              <a:t>-g</a:t>
            </a:r>
            <a:r>
              <a:rPr lang="en-US" altLang="zh-TW" dirty="0"/>
              <a:t> </a:t>
            </a:r>
            <a:r>
              <a:rPr lang="zh-TW" altLang="en-US" dirty="0"/>
              <a:t>參數</a:t>
            </a:r>
          </a:p>
          <a:p>
            <a:r>
              <a:rPr lang="zh-TW" altLang="en-US" dirty="0"/>
              <a:t>所以在開發階段，會很常用到像這樣的指令來編譯程式：</a:t>
            </a:r>
          </a:p>
          <a:p>
            <a:r>
              <a:rPr lang="en-US" altLang="zh-TW" dirty="0"/>
              <a:t># </a:t>
            </a:r>
            <a:r>
              <a:rPr lang="zh-TW" altLang="en-US" dirty="0"/>
              <a:t>顯示警告訊息、加入除錯資訊</a:t>
            </a:r>
          </a:p>
          <a:p>
            <a:r>
              <a:rPr lang="en-US" altLang="zh-TW" dirty="0" err="1"/>
              <a:t>gcc</a:t>
            </a:r>
            <a:r>
              <a:rPr lang="en-US" altLang="zh-TW" dirty="0"/>
              <a:t> </a:t>
            </a:r>
            <a:r>
              <a:rPr lang="en-US" altLang="zh-TW" dirty="0">
                <a:solidFill>
                  <a:srgbClr val="FFFF00"/>
                </a:solidFill>
              </a:rPr>
              <a:t>-Wall -g </a:t>
            </a:r>
            <a:r>
              <a:rPr lang="en-US" altLang="zh-TW" dirty="0"/>
              <a:t>-o hello </a:t>
            </a:r>
            <a:r>
              <a:rPr lang="en-US" altLang="zh-TW" dirty="0" err="1"/>
              <a:t>hello.c</a:t>
            </a:r>
            <a:endParaRPr lang="zh-TW"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標題 1">
            <a:extLst>
              <a:ext uri="{FF2B5EF4-FFF2-40B4-BE49-F238E27FC236}">
                <a16:creationId xmlns:a16="http://schemas.microsoft.com/office/drawing/2014/main" id="{225D25DB-EA3D-449A-8D55-F58831B5B09D}"/>
              </a:ext>
            </a:extLst>
          </p:cNvPr>
          <p:cNvSpPr>
            <a:spLocks noGrp="1" noChangeArrowheads="1"/>
          </p:cNvSpPr>
          <p:nvPr>
            <p:ph type="title"/>
          </p:nvPr>
        </p:nvSpPr>
        <p:spPr/>
        <p:txBody>
          <a:bodyPr/>
          <a:lstStyle/>
          <a:p>
            <a:r>
              <a:rPr lang="zh-TW" altLang="en-US"/>
              <a:t>定義巨集（</a:t>
            </a:r>
            <a:r>
              <a:rPr lang="en-US" altLang="zh-TW"/>
              <a:t>Macro</a:t>
            </a:r>
            <a:r>
              <a:rPr lang="zh-TW" altLang="en-US"/>
              <a:t>）</a:t>
            </a:r>
          </a:p>
        </p:txBody>
      </p:sp>
      <p:sp>
        <p:nvSpPr>
          <p:cNvPr id="104451" name="內容版面配置區 2">
            <a:extLst>
              <a:ext uri="{FF2B5EF4-FFF2-40B4-BE49-F238E27FC236}">
                <a16:creationId xmlns:a16="http://schemas.microsoft.com/office/drawing/2014/main" id="{78D578DB-D3BD-4E2A-BC89-1ADFA5612D8C}"/>
              </a:ext>
            </a:extLst>
          </p:cNvPr>
          <p:cNvSpPr>
            <a:spLocks noGrp="1" noChangeArrowheads="1"/>
          </p:cNvSpPr>
          <p:nvPr>
            <p:ph idx="1"/>
          </p:nvPr>
        </p:nvSpPr>
        <p:spPr/>
        <p:txBody>
          <a:bodyPr/>
          <a:lstStyle/>
          <a:p>
            <a:r>
              <a:rPr lang="zh-TW" altLang="en-US"/>
              <a:t>在開發中大型的程式時，開發者通常會使用一些巨集來處理各種的問題，例如除錯時會需要輸出詳細的訊息，但正式版的程式又不需要，這時候就可以這樣寫：</a:t>
            </a:r>
          </a:p>
        </p:txBody>
      </p:sp>
      <p:sp>
        <p:nvSpPr>
          <p:cNvPr id="4" name="矩形 3">
            <a:extLst>
              <a:ext uri="{FF2B5EF4-FFF2-40B4-BE49-F238E27FC236}">
                <a16:creationId xmlns:a16="http://schemas.microsoft.com/office/drawing/2014/main" id="{0E379FDF-4EAB-4D10-81E6-E64F9007A806}"/>
              </a:ext>
            </a:extLst>
          </p:cNvPr>
          <p:cNvSpPr/>
          <p:nvPr/>
        </p:nvSpPr>
        <p:spPr>
          <a:xfrm>
            <a:off x="1024467" y="3014027"/>
            <a:ext cx="4572000" cy="3478213"/>
          </a:xfrm>
          <a:prstGeom prst="rect">
            <a:avLst/>
          </a:prstGeom>
        </p:spPr>
        <p:txBody>
          <a:bodyPr>
            <a:spAutoFit/>
          </a:bodyPr>
          <a:lstStyle/>
          <a:p>
            <a:pPr>
              <a:defRPr/>
            </a:pPr>
            <a:r>
              <a:rPr lang="zh-TW" altLang="en-US" sz="2000" dirty="0">
                <a:latin typeface="+mj-lt"/>
              </a:rPr>
              <a:t>// macro.c</a:t>
            </a:r>
          </a:p>
          <a:p>
            <a:pPr>
              <a:defRPr/>
            </a:pPr>
            <a:r>
              <a:rPr lang="zh-TW" altLang="en-US" sz="2000" dirty="0">
                <a:latin typeface="+mj-lt"/>
              </a:rPr>
              <a:t>#include &lt;stdio.h&gt;</a:t>
            </a:r>
          </a:p>
          <a:p>
            <a:pPr>
              <a:defRPr/>
            </a:pPr>
            <a:r>
              <a:rPr lang="zh-TW" altLang="en-US" sz="2000" dirty="0">
                <a:latin typeface="+mj-lt"/>
              </a:rPr>
              <a:t>int main() {</a:t>
            </a:r>
          </a:p>
          <a:p>
            <a:pPr>
              <a:defRPr/>
            </a:pPr>
            <a:r>
              <a:rPr lang="zh-TW" altLang="en-US" sz="2000" dirty="0">
                <a:latin typeface="+mj-lt"/>
              </a:rPr>
              <a:t>  printf("Hello, world!\n");</a:t>
            </a:r>
          </a:p>
          <a:p>
            <a:pPr>
              <a:defRPr/>
            </a:pPr>
            <a:endParaRPr lang="zh-TW" altLang="en-US" sz="2000" dirty="0">
              <a:latin typeface="+mj-lt"/>
            </a:endParaRPr>
          </a:p>
          <a:p>
            <a:pPr>
              <a:defRPr/>
            </a:pPr>
            <a:r>
              <a:rPr lang="zh-TW" altLang="en-US" sz="2000" dirty="0">
                <a:solidFill>
                  <a:srgbClr val="FFFF00"/>
                </a:solidFill>
                <a:latin typeface="+mj-lt"/>
              </a:rPr>
              <a:t>#ifdef DEBUG</a:t>
            </a:r>
          </a:p>
          <a:p>
            <a:pPr>
              <a:defRPr/>
            </a:pPr>
            <a:r>
              <a:rPr lang="zh-TW" altLang="en-US" sz="2000" dirty="0">
                <a:latin typeface="+mj-lt"/>
              </a:rPr>
              <a:t>  printf("DEBUG is defined.\n");</a:t>
            </a:r>
          </a:p>
          <a:p>
            <a:pPr>
              <a:defRPr/>
            </a:pPr>
            <a:r>
              <a:rPr lang="zh-TW" altLang="en-US" sz="2000" dirty="0">
                <a:solidFill>
                  <a:srgbClr val="FFFF00"/>
                </a:solidFill>
                <a:latin typeface="+mj-lt"/>
              </a:rPr>
              <a:t>#endif</a:t>
            </a:r>
          </a:p>
          <a:p>
            <a:pPr>
              <a:defRPr/>
            </a:pPr>
            <a:endParaRPr lang="zh-TW" altLang="en-US" sz="2000" dirty="0">
              <a:latin typeface="+mj-lt"/>
            </a:endParaRPr>
          </a:p>
          <a:p>
            <a:pPr>
              <a:defRPr/>
            </a:pPr>
            <a:r>
              <a:rPr lang="zh-TW" altLang="en-US" sz="2000" dirty="0">
                <a:latin typeface="+mj-lt"/>
              </a:rPr>
              <a:t>  return 0;</a:t>
            </a:r>
          </a:p>
          <a:p>
            <a:pPr>
              <a:defRPr/>
            </a:pPr>
            <a:r>
              <a:rPr lang="zh-TW" altLang="en-US" sz="2000" dirty="0">
                <a:latin typeface="+mj-lt"/>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2FB579-4703-4094-AECD-63157F1140A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B1F69D7-A378-4FBF-B6B4-9CF0ADCA6C3A}"/>
              </a:ext>
            </a:extLst>
          </p:cNvPr>
          <p:cNvSpPr>
            <a:spLocks noGrp="1"/>
          </p:cNvSpPr>
          <p:nvPr>
            <p:ph idx="1"/>
          </p:nvPr>
        </p:nvSpPr>
        <p:spPr/>
        <p:txBody>
          <a:bodyPr/>
          <a:lstStyle/>
          <a:p>
            <a:pPr>
              <a:defRPr/>
            </a:pPr>
            <a:r>
              <a:rPr lang="zh-TW" altLang="en-US" dirty="0"/>
              <a:t>這段程式中，我們用 </a:t>
            </a:r>
            <a:r>
              <a:rPr lang="en-US" altLang="zh-TW" dirty="0"/>
              <a:t>#</a:t>
            </a:r>
            <a:r>
              <a:rPr lang="en-US" altLang="zh-TW" dirty="0" err="1"/>
              <a:t>ifdef</a:t>
            </a:r>
            <a:r>
              <a:rPr lang="en-US" altLang="zh-TW" dirty="0"/>
              <a:t> </a:t>
            </a:r>
            <a:r>
              <a:rPr lang="zh-TW" altLang="en-US" dirty="0"/>
              <a:t>判斷 </a:t>
            </a:r>
            <a:r>
              <a:rPr lang="en-US" altLang="zh-TW" dirty="0"/>
              <a:t>DEBUG </a:t>
            </a:r>
            <a:r>
              <a:rPr lang="zh-TW" altLang="en-US" dirty="0"/>
              <a:t>這個變數是否有被定義，若有被定義的話，就加入輸出除錯的程式碼，這樣一來我們就可以透過 </a:t>
            </a:r>
            <a:r>
              <a:rPr lang="en-US" altLang="zh-TW" dirty="0"/>
              <a:t>DEBUG </a:t>
            </a:r>
            <a:r>
              <a:rPr lang="zh-TW" altLang="en-US" dirty="0"/>
              <a:t>的定義，來決定是否要產生有除錯訊息的執行檔。</a:t>
            </a:r>
          </a:p>
          <a:p>
            <a:pPr>
              <a:defRPr/>
            </a:pPr>
            <a:r>
              <a:rPr lang="zh-TW" altLang="en-US" dirty="0"/>
              <a:t>若要定義 </a:t>
            </a:r>
            <a:r>
              <a:rPr lang="en-US" altLang="zh-TW" dirty="0"/>
              <a:t>DEBUG </a:t>
            </a:r>
            <a:r>
              <a:rPr lang="zh-TW" altLang="en-US" dirty="0"/>
              <a:t>這個變數，可將定義直接加在程式碼中：</a:t>
            </a:r>
            <a:endParaRPr lang="en-US" altLang="zh-TW" dirty="0"/>
          </a:p>
          <a:p>
            <a:pPr marL="344487" lvl="1" indent="0">
              <a:buNone/>
              <a:defRPr/>
            </a:pPr>
            <a:r>
              <a:rPr lang="en-US" altLang="zh-TW" dirty="0">
                <a:latin typeface="+mj-lt"/>
              </a:rPr>
              <a:t>// </a:t>
            </a:r>
            <a:r>
              <a:rPr lang="zh-TW" altLang="en-US" dirty="0">
                <a:latin typeface="+mj-lt"/>
              </a:rPr>
              <a:t>定義 </a:t>
            </a:r>
            <a:r>
              <a:rPr lang="en-US" altLang="zh-TW" dirty="0">
                <a:latin typeface="+mj-lt"/>
              </a:rPr>
              <a:t>DEBUG</a:t>
            </a:r>
          </a:p>
          <a:p>
            <a:pPr marL="344487" lvl="1" indent="0">
              <a:buNone/>
              <a:defRPr/>
            </a:pPr>
            <a:r>
              <a:rPr lang="en-US" altLang="zh-TW" dirty="0">
                <a:solidFill>
                  <a:srgbClr val="FFFF00"/>
                </a:solidFill>
                <a:latin typeface="+mj-lt"/>
              </a:rPr>
              <a:t>#define DEBUG</a:t>
            </a:r>
          </a:p>
          <a:p>
            <a:pPr>
              <a:defRPr/>
            </a:pPr>
            <a:r>
              <a:rPr lang="zh-TW" altLang="en-US" dirty="0"/>
              <a:t>也可以直接透過 </a:t>
            </a:r>
            <a:r>
              <a:rPr lang="en-US" altLang="zh-TW" dirty="0"/>
              <a:t>GCC </a:t>
            </a:r>
            <a:r>
              <a:rPr lang="zh-TW" altLang="en-US" dirty="0"/>
              <a:t>的 </a:t>
            </a:r>
            <a:r>
              <a:rPr lang="en-US" altLang="zh-TW" dirty="0"/>
              <a:t>-D </a:t>
            </a:r>
            <a:r>
              <a:rPr lang="zh-TW" altLang="en-US" dirty="0"/>
              <a:t>參數來定義：</a:t>
            </a:r>
            <a:endParaRPr lang="en-US" altLang="zh-TW" dirty="0"/>
          </a:p>
          <a:p>
            <a:pPr marL="344487" lvl="1" indent="0">
              <a:buNone/>
              <a:defRPr/>
            </a:pPr>
            <a:r>
              <a:rPr lang="en-US" altLang="zh-TW" dirty="0">
                <a:latin typeface="+mj-lt"/>
              </a:rPr>
              <a:t># </a:t>
            </a:r>
            <a:r>
              <a:rPr lang="zh-TW" altLang="en-US" dirty="0">
                <a:latin typeface="+mj-lt"/>
              </a:rPr>
              <a:t>定義 </a:t>
            </a:r>
            <a:r>
              <a:rPr lang="en-US" altLang="zh-TW" dirty="0">
                <a:latin typeface="+mj-lt"/>
              </a:rPr>
              <a:t>DEBUG</a:t>
            </a:r>
          </a:p>
          <a:p>
            <a:pPr marL="344487" lvl="1" indent="0">
              <a:buNone/>
              <a:defRPr/>
            </a:pPr>
            <a:r>
              <a:rPr lang="en-US" altLang="zh-TW" dirty="0" err="1">
                <a:solidFill>
                  <a:srgbClr val="FFFF00"/>
                </a:solidFill>
                <a:latin typeface="+mj-lt"/>
              </a:rPr>
              <a:t>gcc</a:t>
            </a:r>
            <a:r>
              <a:rPr lang="en-US" altLang="zh-TW" dirty="0">
                <a:solidFill>
                  <a:srgbClr val="FFFF00"/>
                </a:solidFill>
                <a:latin typeface="+mj-lt"/>
              </a:rPr>
              <a:t> -DDEBUG </a:t>
            </a:r>
            <a:r>
              <a:rPr lang="en-US" altLang="zh-TW" dirty="0" err="1">
                <a:solidFill>
                  <a:srgbClr val="FFFF00"/>
                </a:solidFill>
                <a:latin typeface="+mj-lt"/>
              </a:rPr>
              <a:t>test.c</a:t>
            </a:r>
            <a:endParaRPr lang="zh-TW" altLang="en-US" dirty="0">
              <a:solidFill>
                <a:srgbClr val="FFFF00"/>
              </a:solidFill>
              <a:latin typeface="+mj-l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標題 1">
            <a:extLst>
              <a:ext uri="{FF2B5EF4-FFF2-40B4-BE49-F238E27FC236}">
                <a16:creationId xmlns:a16="http://schemas.microsoft.com/office/drawing/2014/main" id="{FD0B6140-6206-44EC-8D02-5A7A0CF24CAE}"/>
              </a:ext>
            </a:extLst>
          </p:cNvPr>
          <p:cNvSpPr>
            <a:spLocks noGrp="1" noChangeArrowheads="1"/>
          </p:cNvSpPr>
          <p:nvPr>
            <p:ph type="title"/>
          </p:nvPr>
        </p:nvSpPr>
        <p:spPr/>
        <p:txBody>
          <a:bodyPr/>
          <a:lstStyle/>
          <a:p>
            <a:r>
              <a:rPr lang="zh-TW" altLang="en-US" b="1"/>
              <a:t>最佳化</a:t>
            </a:r>
            <a:endParaRPr lang="zh-TW" altLang="en-US"/>
          </a:p>
        </p:txBody>
      </p:sp>
      <p:sp>
        <p:nvSpPr>
          <p:cNvPr id="3" name="內容版面配置區 2">
            <a:extLst>
              <a:ext uri="{FF2B5EF4-FFF2-40B4-BE49-F238E27FC236}">
                <a16:creationId xmlns:a16="http://schemas.microsoft.com/office/drawing/2014/main" id="{A3AFB07A-2C20-400D-BAE9-D6F5991EDA5E}"/>
              </a:ext>
            </a:extLst>
          </p:cNvPr>
          <p:cNvSpPr>
            <a:spLocks noGrp="1"/>
          </p:cNvSpPr>
          <p:nvPr>
            <p:ph idx="1"/>
          </p:nvPr>
        </p:nvSpPr>
        <p:spPr/>
        <p:txBody>
          <a:bodyPr/>
          <a:lstStyle/>
          <a:p>
            <a:pPr>
              <a:defRPr/>
            </a:pPr>
            <a:r>
              <a:rPr lang="en-US" altLang="zh-TW" dirty="0"/>
              <a:t>GCC </a:t>
            </a:r>
            <a:r>
              <a:rPr lang="zh-TW" altLang="en-US" dirty="0"/>
              <a:t>可以根據 </a:t>
            </a:r>
            <a:r>
              <a:rPr lang="en-US" altLang="zh-TW" dirty="0"/>
              <a:t>CPU </a:t>
            </a:r>
            <a:r>
              <a:rPr lang="zh-TW" altLang="en-US" dirty="0"/>
              <a:t>的架構，進行最佳化處理，編譯出效能更好的執行檔，可用的選項有 </a:t>
            </a:r>
            <a:r>
              <a:rPr lang="en-US" altLang="zh-TW" dirty="0"/>
              <a:t>-O</a:t>
            </a:r>
            <a:r>
              <a:rPr lang="zh-TW" altLang="en-US" dirty="0"/>
              <a:t>（跟 </a:t>
            </a:r>
            <a:r>
              <a:rPr lang="en-US" altLang="zh-TW" dirty="0"/>
              <a:t>-O1 </a:t>
            </a:r>
            <a:r>
              <a:rPr lang="zh-TW" altLang="en-US" dirty="0"/>
              <a:t>相同）、</a:t>
            </a:r>
            <a:r>
              <a:rPr lang="en-US" altLang="zh-TW" dirty="0"/>
              <a:t>-O2 </a:t>
            </a:r>
            <a:r>
              <a:rPr lang="zh-TW" altLang="en-US" dirty="0"/>
              <a:t>與 </a:t>
            </a:r>
            <a:r>
              <a:rPr lang="en-US" altLang="zh-TW" dirty="0"/>
              <a:t>-O3</a:t>
            </a:r>
            <a:r>
              <a:rPr lang="zh-TW" altLang="en-US" dirty="0"/>
              <a:t>，數字越高代表最佳化的程度越高，許多專案在編譯正式版的時候，都會使用 </a:t>
            </a:r>
            <a:r>
              <a:rPr lang="en-US" altLang="zh-TW" dirty="0"/>
              <a:t>-O2 </a:t>
            </a:r>
            <a:r>
              <a:rPr lang="zh-TW" altLang="en-US" dirty="0"/>
              <a:t>進行最佳化。</a:t>
            </a:r>
          </a:p>
          <a:p>
            <a:pPr>
              <a:defRPr/>
            </a:pPr>
            <a:endParaRPr lang="zh-TW" altLang="en-US" dirty="0"/>
          </a:p>
          <a:p>
            <a:pPr marL="0" indent="0">
              <a:buNone/>
              <a:defRPr/>
            </a:pPr>
            <a:r>
              <a:rPr lang="en-US" altLang="zh-TW" dirty="0">
                <a:latin typeface="+mj-lt"/>
              </a:rPr>
              <a:t># </a:t>
            </a:r>
            <a:r>
              <a:rPr lang="zh-TW" altLang="en-US" dirty="0">
                <a:latin typeface="+mj-lt"/>
              </a:rPr>
              <a:t>進行最佳化</a:t>
            </a:r>
          </a:p>
          <a:p>
            <a:pPr marL="0" indent="0">
              <a:buNone/>
              <a:defRPr/>
            </a:pPr>
            <a:r>
              <a:rPr lang="en-US" altLang="zh-TW" dirty="0" err="1">
                <a:solidFill>
                  <a:srgbClr val="FFFF00"/>
                </a:solidFill>
                <a:latin typeface="+mj-lt"/>
              </a:rPr>
              <a:t>gcc</a:t>
            </a:r>
            <a:r>
              <a:rPr lang="en-US" altLang="zh-TW" dirty="0">
                <a:solidFill>
                  <a:srgbClr val="FFFF00"/>
                </a:solidFill>
                <a:latin typeface="+mj-lt"/>
              </a:rPr>
              <a:t> -O2 -o hello </a:t>
            </a:r>
            <a:r>
              <a:rPr lang="en-US" altLang="zh-TW" dirty="0" err="1">
                <a:solidFill>
                  <a:srgbClr val="FFFF00"/>
                </a:solidFill>
                <a:latin typeface="+mj-lt"/>
              </a:rPr>
              <a:t>hello.c</a:t>
            </a:r>
            <a:endParaRPr lang="zh-TW" altLang="en-US" dirty="0">
              <a:solidFill>
                <a:srgbClr val="FFFF00"/>
              </a:solidFill>
              <a:latin typeface="+mj-l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標題 1">
            <a:extLst>
              <a:ext uri="{FF2B5EF4-FFF2-40B4-BE49-F238E27FC236}">
                <a16:creationId xmlns:a16="http://schemas.microsoft.com/office/drawing/2014/main" id="{CD926B14-44E6-4DFC-A177-87C72D025281}"/>
              </a:ext>
            </a:extLst>
          </p:cNvPr>
          <p:cNvSpPr>
            <a:spLocks noGrp="1" noChangeArrowheads="1"/>
          </p:cNvSpPr>
          <p:nvPr>
            <p:ph type="title"/>
          </p:nvPr>
        </p:nvSpPr>
        <p:spPr>
          <a:xfrm>
            <a:off x="1981200" y="260350"/>
            <a:ext cx="8229600" cy="1157288"/>
          </a:xfrm>
        </p:spPr>
        <p:txBody>
          <a:bodyPr/>
          <a:lstStyle/>
          <a:p>
            <a:endParaRPr lang="zh-TW" altLang="en-US"/>
          </a:p>
        </p:txBody>
      </p:sp>
      <p:sp>
        <p:nvSpPr>
          <p:cNvPr id="107523" name="內容版面配置區 2">
            <a:extLst>
              <a:ext uri="{FF2B5EF4-FFF2-40B4-BE49-F238E27FC236}">
                <a16:creationId xmlns:a16="http://schemas.microsoft.com/office/drawing/2014/main" id="{41081CB3-307F-434F-B403-D21F38C70561}"/>
              </a:ext>
            </a:extLst>
          </p:cNvPr>
          <p:cNvSpPr>
            <a:spLocks noGrp="1" noChangeArrowheads="1"/>
          </p:cNvSpPr>
          <p:nvPr>
            <p:ph idx="1"/>
          </p:nvPr>
        </p:nvSpPr>
        <p:spPr/>
        <p:txBody>
          <a:bodyPr/>
          <a:lstStyle/>
          <a:p>
            <a:endParaRPr lang="zh-TW" altLang="en-US"/>
          </a:p>
        </p:txBody>
      </p:sp>
      <p:pic>
        <p:nvPicPr>
          <p:cNvPr id="107524" name="圖片 3">
            <a:extLst>
              <a:ext uri="{FF2B5EF4-FFF2-40B4-BE49-F238E27FC236}">
                <a16:creationId xmlns:a16="http://schemas.microsoft.com/office/drawing/2014/main" id="{A8525608-6CF9-4825-AA36-9BAB0BB575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4000"/>
            <a:ext cx="91440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內容版面配置區 2">
            <a:extLst>
              <a:ext uri="{FF2B5EF4-FFF2-40B4-BE49-F238E27FC236}">
                <a16:creationId xmlns:a16="http://schemas.microsoft.com/office/drawing/2014/main" id="{6199255E-5909-421B-AB65-8F154BE01662}"/>
              </a:ext>
            </a:extLst>
          </p:cNvPr>
          <p:cNvSpPr>
            <a:spLocks noGrp="1" noChangeArrowheads="1"/>
          </p:cNvSpPr>
          <p:nvPr>
            <p:ph idx="1"/>
          </p:nvPr>
        </p:nvSpPr>
        <p:spPr>
          <a:xfrm>
            <a:off x="1981200" y="333375"/>
            <a:ext cx="8229600" cy="5797550"/>
          </a:xfrm>
        </p:spPr>
        <p:txBody>
          <a:bodyPr/>
          <a:lstStyle/>
          <a:p>
            <a:r>
              <a:rPr lang="zh-TW" altLang="en-US"/>
              <a:t>要使用</a:t>
            </a:r>
            <a:r>
              <a:rPr lang="en-US" altLang="zh-TW"/>
              <a:t>gdb</a:t>
            </a:r>
            <a:r>
              <a:rPr lang="zh-TW" altLang="en-US"/>
              <a:t>前，用</a:t>
            </a:r>
            <a:r>
              <a:rPr lang="en-US" altLang="zh-TW"/>
              <a:t>gcc</a:t>
            </a:r>
            <a:r>
              <a:rPr lang="zh-TW" altLang="en-US"/>
              <a:t>編譯程式時，要加上</a:t>
            </a:r>
            <a:r>
              <a:rPr lang="en-US" altLang="zh-TW"/>
              <a:t>-g</a:t>
            </a:r>
          </a:p>
          <a:p>
            <a:r>
              <a:rPr lang="en-US" altLang="zh-TW"/>
              <a:t>$gcc -Wall -g test.c –o test</a:t>
            </a:r>
            <a:endParaRPr lang="zh-TW" altLang="en-US"/>
          </a:p>
        </p:txBody>
      </p:sp>
      <p:pic>
        <p:nvPicPr>
          <p:cNvPr id="108547" name="圖片 1">
            <a:extLst>
              <a:ext uri="{FF2B5EF4-FFF2-40B4-BE49-F238E27FC236}">
                <a16:creationId xmlns:a16="http://schemas.microsoft.com/office/drawing/2014/main" id="{CD9FE880-E3DC-45D7-8829-1355998F05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5064" y="1557339"/>
            <a:ext cx="7381875" cy="520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為什麼需要平行計算</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節省時間</a:t>
            </a:r>
            <a:endParaRPr lang="en-US" altLang="zh-TW" dirty="0"/>
          </a:p>
          <a:p>
            <a:pPr lvl="1"/>
            <a:r>
              <a:rPr lang="zh-TW" altLang="en-US" dirty="0"/>
              <a:t>使用更多的資源來縮短執行時間，可以節省花費</a:t>
            </a:r>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r>
              <a:rPr lang="zh-TW" altLang="en-US" dirty="0"/>
              <a:t>縮短執行時間代表我們有更多的機會來優化工作</a:t>
            </a:r>
          </a:p>
        </p:txBody>
      </p:sp>
      <p:pic>
        <p:nvPicPr>
          <p:cNvPr id="4" name="圖片 3"/>
          <p:cNvPicPr>
            <a:picLocks noChangeAspect="1"/>
          </p:cNvPicPr>
          <p:nvPr/>
        </p:nvPicPr>
        <p:blipFill>
          <a:blip r:embed="rId2"/>
          <a:stretch>
            <a:fillRect/>
          </a:stretch>
        </p:blipFill>
        <p:spPr>
          <a:xfrm>
            <a:off x="1571745" y="2526189"/>
            <a:ext cx="7543800" cy="1457325"/>
          </a:xfrm>
          <a:prstGeom prst="rect">
            <a:avLst/>
          </a:prstGeom>
        </p:spPr>
      </p:pic>
      <p:pic>
        <p:nvPicPr>
          <p:cNvPr id="5" name="圖片 4"/>
          <p:cNvPicPr>
            <a:picLocks noChangeAspect="1"/>
          </p:cNvPicPr>
          <p:nvPr/>
        </p:nvPicPr>
        <p:blipFill>
          <a:blip r:embed="rId3"/>
          <a:stretch>
            <a:fillRect/>
          </a:stretch>
        </p:blipFill>
        <p:spPr>
          <a:xfrm>
            <a:off x="1600729" y="4579303"/>
            <a:ext cx="7991475" cy="1914525"/>
          </a:xfrm>
          <a:prstGeom prst="rect">
            <a:avLst/>
          </a:prstGeom>
        </p:spPr>
      </p:pic>
    </p:spTree>
    <p:extLst>
      <p:ext uri="{BB962C8B-B14F-4D97-AF65-F5344CB8AC3E}">
        <p14:creationId xmlns:p14="http://schemas.microsoft.com/office/powerpoint/2010/main" val="532751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2FD534-6A2D-4BA6-839E-4836CCA0A7ED}"/>
              </a:ext>
            </a:extLst>
          </p:cNvPr>
          <p:cNvSpPr>
            <a:spLocks noGrp="1"/>
          </p:cNvSpPr>
          <p:nvPr>
            <p:ph type="title"/>
          </p:nvPr>
        </p:nvSpPr>
        <p:spPr/>
        <p:txBody>
          <a:bodyPr/>
          <a:lstStyle/>
          <a:p>
            <a:endParaRPr lang="zh-TW" altLang="en-US"/>
          </a:p>
        </p:txBody>
      </p:sp>
      <p:sp>
        <p:nvSpPr>
          <p:cNvPr id="109570" name="內容版面配置區 2">
            <a:extLst>
              <a:ext uri="{FF2B5EF4-FFF2-40B4-BE49-F238E27FC236}">
                <a16:creationId xmlns:a16="http://schemas.microsoft.com/office/drawing/2014/main" id="{277A3E43-F39D-4D66-871A-4555C2FB75D8}"/>
              </a:ext>
            </a:extLst>
          </p:cNvPr>
          <p:cNvSpPr>
            <a:spLocks noGrp="1" noChangeArrowheads="1"/>
          </p:cNvSpPr>
          <p:nvPr>
            <p:ph idx="1"/>
          </p:nvPr>
        </p:nvSpPr>
        <p:spPr/>
        <p:txBody>
          <a:bodyPr/>
          <a:lstStyle/>
          <a:p>
            <a:r>
              <a:rPr lang="en-US" altLang="zh-TW"/>
              <a:t>list or l</a:t>
            </a:r>
          </a:p>
          <a:p>
            <a:r>
              <a:rPr lang="en-US" altLang="zh-TW"/>
              <a:t>break or b</a:t>
            </a:r>
          </a:p>
          <a:p>
            <a:r>
              <a:rPr lang="en-US" altLang="zh-TW"/>
              <a:t>run / r</a:t>
            </a:r>
            <a:endParaRPr lang="zh-TW" altLang="en-US"/>
          </a:p>
        </p:txBody>
      </p:sp>
      <p:pic>
        <p:nvPicPr>
          <p:cNvPr id="109571" name="圖片 3">
            <a:extLst>
              <a:ext uri="{FF2B5EF4-FFF2-40B4-BE49-F238E27FC236}">
                <a16:creationId xmlns:a16="http://schemas.microsoft.com/office/drawing/2014/main" id="{AF3977D0-F94A-4F34-9B28-EF3ED988C8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6222" y="1003056"/>
            <a:ext cx="7058025"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371B2D-BE06-4B20-BDFD-4051C500F667}"/>
              </a:ext>
            </a:extLst>
          </p:cNvPr>
          <p:cNvSpPr>
            <a:spLocks noGrp="1"/>
          </p:cNvSpPr>
          <p:nvPr>
            <p:ph type="title"/>
          </p:nvPr>
        </p:nvSpPr>
        <p:spPr/>
        <p:txBody>
          <a:bodyPr/>
          <a:lstStyle/>
          <a:p>
            <a:endParaRPr lang="zh-TW" altLang="en-US"/>
          </a:p>
        </p:txBody>
      </p:sp>
      <p:sp>
        <p:nvSpPr>
          <p:cNvPr id="110594" name="內容版面配置區 2">
            <a:extLst>
              <a:ext uri="{FF2B5EF4-FFF2-40B4-BE49-F238E27FC236}">
                <a16:creationId xmlns:a16="http://schemas.microsoft.com/office/drawing/2014/main" id="{F1AA2153-E8C3-46E9-9EFB-14784540A5F8}"/>
              </a:ext>
            </a:extLst>
          </p:cNvPr>
          <p:cNvSpPr>
            <a:spLocks noGrp="1" noChangeArrowheads="1"/>
          </p:cNvSpPr>
          <p:nvPr>
            <p:ph idx="1"/>
          </p:nvPr>
        </p:nvSpPr>
        <p:spPr/>
        <p:txBody>
          <a:bodyPr/>
          <a:lstStyle/>
          <a:p>
            <a:r>
              <a:rPr lang="en-US" altLang="zh-TW"/>
              <a:t>next / n</a:t>
            </a:r>
          </a:p>
          <a:p>
            <a:r>
              <a:rPr lang="en-US" altLang="zh-TW"/>
              <a:t>continue / c</a:t>
            </a:r>
          </a:p>
          <a:p>
            <a:r>
              <a:rPr lang="en-US" altLang="zh-TW"/>
              <a:t>print / p</a:t>
            </a:r>
            <a:endParaRPr lang="zh-TW" altLang="en-US"/>
          </a:p>
        </p:txBody>
      </p:sp>
      <p:pic>
        <p:nvPicPr>
          <p:cNvPr id="110595" name="圖片 3">
            <a:extLst>
              <a:ext uri="{FF2B5EF4-FFF2-40B4-BE49-F238E27FC236}">
                <a16:creationId xmlns:a16="http://schemas.microsoft.com/office/drawing/2014/main" id="{8A1E31B1-8BA0-4FB1-9173-A314BD1712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4575" y="1139582"/>
            <a:ext cx="6931025"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標題 1">
            <a:extLst>
              <a:ext uri="{FF2B5EF4-FFF2-40B4-BE49-F238E27FC236}">
                <a16:creationId xmlns:a16="http://schemas.microsoft.com/office/drawing/2014/main" id="{F0ACCF11-8345-4215-91E4-EEB10FDD656D}"/>
              </a:ext>
            </a:extLst>
          </p:cNvPr>
          <p:cNvSpPr>
            <a:spLocks noGrp="1" noChangeArrowheads="1"/>
          </p:cNvSpPr>
          <p:nvPr>
            <p:ph type="title"/>
          </p:nvPr>
        </p:nvSpPr>
        <p:spPr/>
        <p:txBody>
          <a:bodyPr>
            <a:normAutofit/>
          </a:bodyPr>
          <a:lstStyle/>
          <a:p>
            <a:r>
              <a:rPr lang="zh-TW" altLang="en-US" b="1" dirty="0"/>
              <a:t>什麼是 </a:t>
            </a:r>
            <a:r>
              <a:rPr lang="en-US" altLang="zh-TW" b="1" dirty="0"/>
              <a:t>Linux</a:t>
            </a:r>
            <a:r>
              <a:rPr lang="zh-TW" altLang="en-US" b="1" dirty="0"/>
              <a:t>？</a:t>
            </a:r>
            <a:br>
              <a:rPr lang="zh-TW" altLang="en-US" b="1" dirty="0"/>
            </a:br>
            <a:endParaRPr lang="zh-TW" altLang="en-US" dirty="0"/>
          </a:p>
        </p:txBody>
      </p:sp>
      <p:sp>
        <p:nvSpPr>
          <p:cNvPr id="111619" name="內容版面配置區 2">
            <a:extLst>
              <a:ext uri="{FF2B5EF4-FFF2-40B4-BE49-F238E27FC236}">
                <a16:creationId xmlns:a16="http://schemas.microsoft.com/office/drawing/2014/main" id="{88D97916-02D6-4531-9F42-16CD4A54398A}"/>
              </a:ext>
            </a:extLst>
          </p:cNvPr>
          <p:cNvSpPr>
            <a:spLocks noGrp="1" noChangeArrowheads="1"/>
          </p:cNvSpPr>
          <p:nvPr>
            <p:ph idx="1"/>
          </p:nvPr>
        </p:nvSpPr>
        <p:spPr/>
        <p:txBody>
          <a:bodyPr/>
          <a:lstStyle/>
          <a:p>
            <a:r>
              <a:rPr lang="en-US" altLang="zh-TW" u="sng" dirty="0">
                <a:hlinkClick r:id="rId2"/>
              </a:rPr>
              <a:t>Linux</a:t>
            </a:r>
            <a:r>
              <a:rPr lang="zh-TW" altLang="en-US" dirty="0"/>
              <a:t> 是一種自由開放原始碼的</a:t>
            </a:r>
            <a:r>
              <a:rPr lang="zh-TW" altLang="en-US" u="sng" dirty="0">
                <a:solidFill>
                  <a:srgbClr val="FFFF00"/>
                </a:solidFill>
                <a:hlinkClick r:id="rId3">
                  <a:extLst>
                    <a:ext uri="{A12FA001-AC4F-418D-AE19-62706E023703}">
                      <ahyp:hlinkClr xmlns:ahyp="http://schemas.microsoft.com/office/drawing/2018/hyperlinkcolor" val="tx"/>
                    </a:ext>
                  </a:extLst>
                </a:hlinkClick>
              </a:rPr>
              <a:t>類 </a:t>
            </a:r>
            <a:r>
              <a:rPr lang="en-US" altLang="zh-TW" u="sng" dirty="0">
                <a:solidFill>
                  <a:srgbClr val="FFFF00"/>
                </a:solidFill>
                <a:hlinkClick r:id="rId3">
                  <a:extLst>
                    <a:ext uri="{A12FA001-AC4F-418D-AE19-62706E023703}">
                      <ahyp:hlinkClr xmlns:ahyp="http://schemas.microsoft.com/office/drawing/2018/hyperlinkcolor" val="tx"/>
                    </a:ext>
                  </a:extLst>
                </a:hlinkClick>
              </a:rPr>
              <a:t>Unix</a:t>
            </a:r>
            <a:r>
              <a:rPr lang="zh-TW" altLang="en-US" dirty="0">
                <a:solidFill>
                  <a:srgbClr val="FFFF00"/>
                </a:solidFill>
              </a:rPr>
              <a:t> </a:t>
            </a:r>
            <a:r>
              <a:rPr lang="zh-TW" altLang="en-US" dirty="0"/>
              <a:t>的作業系統，其廣泛運用於伺服器和嵌入式系統中。</a:t>
            </a:r>
            <a:endParaRPr lang="en-US" altLang="zh-TW" dirty="0"/>
          </a:p>
          <a:p>
            <a:pPr eaLnBrk="1" hangingPunct="1"/>
            <a:r>
              <a:rPr lang="en-US" altLang="zh-TW" dirty="0"/>
              <a:t>Linux</a:t>
            </a:r>
            <a:r>
              <a:rPr lang="zh-TW" altLang="en-US" dirty="0"/>
              <a:t>的由來 </a:t>
            </a:r>
          </a:p>
          <a:p>
            <a:pPr lvl="1" eaLnBrk="1" hangingPunct="1"/>
            <a:r>
              <a:rPr lang="en-US" altLang="zh-TW" dirty="0"/>
              <a:t>UNIX</a:t>
            </a:r>
            <a:r>
              <a:rPr lang="zh-TW" altLang="en-US" dirty="0"/>
              <a:t>：</a:t>
            </a:r>
            <a:r>
              <a:rPr lang="en-US" altLang="zh-TW" dirty="0"/>
              <a:t>1970</a:t>
            </a:r>
            <a:r>
              <a:rPr lang="zh-TW" altLang="en-US" dirty="0"/>
              <a:t>年代由</a:t>
            </a:r>
            <a:r>
              <a:rPr lang="en-US" altLang="zh-TW" dirty="0"/>
              <a:t>Bell Lab</a:t>
            </a:r>
            <a:r>
              <a:rPr lang="zh-TW" altLang="en-US" dirty="0"/>
              <a:t>發展出來，並廣泛使用於當時的</a:t>
            </a:r>
            <a:r>
              <a:rPr lang="en-US" altLang="zh-TW" dirty="0">
                <a:sym typeface="Wingdings" panose="05000000000000000000" pitchFamily="2" charset="2"/>
              </a:rPr>
              <a:t>minicomputers</a:t>
            </a:r>
            <a:r>
              <a:rPr lang="zh-TW" altLang="en-US" dirty="0">
                <a:sym typeface="Wingdings" panose="05000000000000000000" pitchFamily="2" charset="2"/>
              </a:rPr>
              <a:t>和</a:t>
            </a:r>
            <a:r>
              <a:rPr lang="en-US" altLang="zh-TW" dirty="0">
                <a:sym typeface="Wingdings" panose="05000000000000000000" pitchFamily="2" charset="2"/>
              </a:rPr>
              <a:t>workstations</a:t>
            </a:r>
            <a:r>
              <a:rPr lang="zh-TW" altLang="en-US" dirty="0">
                <a:sym typeface="Wingdings" panose="05000000000000000000" pitchFamily="2" charset="2"/>
              </a:rPr>
              <a:t>上</a:t>
            </a:r>
            <a:endParaRPr lang="zh-TW" altLang="en-US" dirty="0"/>
          </a:p>
          <a:p>
            <a:pPr lvl="1" eaLnBrk="1" hangingPunct="1"/>
            <a:r>
              <a:rPr lang="zh-TW" altLang="en-US" dirty="0"/>
              <a:t>但當時的 </a:t>
            </a:r>
            <a:r>
              <a:rPr lang="en-US" altLang="zh-TW" dirty="0"/>
              <a:t>UNIX</a:t>
            </a:r>
            <a:r>
              <a:rPr lang="zh-TW" altLang="en-US" dirty="0"/>
              <a:t>只能在特定的主機上運行，並且有版權的問題</a:t>
            </a:r>
          </a:p>
          <a:p>
            <a:pPr lvl="1" eaLnBrk="1" hangingPunct="1"/>
            <a:r>
              <a:rPr lang="en-US" altLang="zh-TW" dirty="0"/>
              <a:t>Andrew Tanenbaum</a:t>
            </a:r>
            <a:r>
              <a:rPr lang="zh-TW" altLang="en-US" dirty="0"/>
              <a:t>為了</a:t>
            </a:r>
            <a:r>
              <a:rPr lang="en-US" altLang="zh-TW" dirty="0"/>
              <a:t>OS</a:t>
            </a:r>
            <a:r>
              <a:rPr lang="zh-TW" altLang="en-US" dirty="0"/>
              <a:t>之教學，根據 </a:t>
            </a:r>
            <a:r>
              <a:rPr lang="en-US" altLang="zh-TW" dirty="0"/>
              <a:t>UNIX</a:t>
            </a:r>
            <a:r>
              <a:rPr lang="zh-TW" altLang="en-US" dirty="0"/>
              <a:t>重新撰寫一套可在</a:t>
            </a:r>
            <a:r>
              <a:rPr lang="en-US" altLang="zh-TW" dirty="0"/>
              <a:t>PC</a:t>
            </a:r>
            <a:r>
              <a:rPr lang="zh-TW" altLang="en-US" dirty="0"/>
              <a:t>上運行的系統</a:t>
            </a:r>
            <a:r>
              <a:rPr lang="en-US" altLang="zh-TW" dirty="0" err="1"/>
              <a:t>Minix</a:t>
            </a:r>
            <a:r>
              <a:rPr lang="en-US" altLang="zh-TW" dirty="0"/>
              <a:t> (1986)</a:t>
            </a:r>
            <a:endParaRPr lang="zh-TW" altLang="en-US" dirty="0"/>
          </a:p>
          <a:p>
            <a:pPr lvl="1" eaLnBrk="1" hangingPunct="1"/>
            <a:r>
              <a:rPr lang="en-US" altLang="zh-TW" dirty="0"/>
              <a:t>1991</a:t>
            </a:r>
            <a:r>
              <a:rPr lang="zh-TW" altLang="en-US" dirty="0"/>
              <a:t>年</a:t>
            </a:r>
            <a:r>
              <a:rPr lang="en-US" altLang="zh-TW" dirty="0"/>
              <a:t>Linus Torvalds</a:t>
            </a:r>
            <a:r>
              <a:rPr lang="zh-TW" altLang="en-US" dirty="0"/>
              <a:t>又改寫</a:t>
            </a:r>
            <a:r>
              <a:rPr lang="en-US" altLang="zh-TW" dirty="0" err="1"/>
              <a:t>Minix</a:t>
            </a:r>
            <a:r>
              <a:rPr lang="zh-TW" altLang="en-US" dirty="0"/>
              <a:t>成為</a:t>
            </a:r>
            <a:r>
              <a:rPr lang="en-US" altLang="zh-TW" dirty="0"/>
              <a:t>Linux</a:t>
            </a:r>
          </a:p>
          <a:p>
            <a:pPr lvl="1" eaLnBrk="1" hangingPunct="1"/>
            <a:r>
              <a:rPr lang="en-US" altLang="zh-TW" dirty="0"/>
              <a:t>GNU</a:t>
            </a:r>
            <a:r>
              <a:rPr lang="zh-TW" altLang="en-US" dirty="0"/>
              <a:t>又為</a:t>
            </a:r>
            <a:r>
              <a:rPr lang="en-US" altLang="zh-TW" dirty="0"/>
              <a:t>Linux kernel</a:t>
            </a:r>
            <a:r>
              <a:rPr lang="zh-TW" altLang="en-US" dirty="0"/>
              <a:t>加上許多公用程式</a:t>
            </a:r>
            <a:endParaRPr lang="en-US" altLang="zh-TW"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標題 1">
            <a:extLst>
              <a:ext uri="{FF2B5EF4-FFF2-40B4-BE49-F238E27FC236}">
                <a16:creationId xmlns:a16="http://schemas.microsoft.com/office/drawing/2014/main" id="{98778BD6-D264-44F5-987D-8D82CF5318BC}"/>
              </a:ext>
            </a:extLst>
          </p:cNvPr>
          <p:cNvSpPr>
            <a:spLocks noGrp="1" noChangeArrowheads="1"/>
          </p:cNvSpPr>
          <p:nvPr>
            <p:ph type="title"/>
          </p:nvPr>
        </p:nvSpPr>
        <p:spPr/>
        <p:txBody>
          <a:bodyPr/>
          <a:lstStyle/>
          <a:p>
            <a:r>
              <a:rPr lang="en-US" altLang="zh-TW"/>
              <a:t>Linux Distributions</a:t>
            </a:r>
            <a:endParaRPr lang="zh-TW" altLang="en-US"/>
          </a:p>
        </p:txBody>
      </p:sp>
      <p:sp>
        <p:nvSpPr>
          <p:cNvPr id="112643" name="內容版面配置區 2">
            <a:extLst>
              <a:ext uri="{FF2B5EF4-FFF2-40B4-BE49-F238E27FC236}">
                <a16:creationId xmlns:a16="http://schemas.microsoft.com/office/drawing/2014/main" id="{B8204033-CB6D-4831-BDA0-80A8984577F8}"/>
              </a:ext>
            </a:extLst>
          </p:cNvPr>
          <p:cNvSpPr>
            <a:spLocks noGrp="1" noChangeArrowheads="1"/>
          </p:cNvSpPr>
          <p:nvPr>
            <p:ph idx="1"/>
          </p:nvPr>
        </p:nvSpPr>
        <p:spPr/>
        <p:txBody>
          <a:bodyPr/>
          <a:lstStyle/>
          <a:p>
            <a:r>
              <a:rPr lang="zh-TW" altLang="en-US"/>
              <a:t>目前主流的 </a:t>
            </a:r>
            <a:r>
              <a:rPr lang="en-US" altLang="zh-TW"/>
              <a:t>Linux </a:t>
            </a:r>
            <a:r>
              <a:rPr lang="zh-TW" altLang="en-US"/>
              <a:t>發佈版本（</a:t>
            </a:r>
            <a:r>
              <a:rPr lang="en-US" altLang="zh-TW"/>
              <a:t>Linux distributions</a:t>
            </a:r>
            <a:r>
              <a:rPr lang="zh-TW" altLang="en-US"/>
              <a:t>，係指可完整安裝使用的套件版本）包括：</a:t>
            </a:r>
            <a:r>
              <a:rPr lang="en-US" altLang="zh-TW"/>
              <a:t>Debian</a:t>
            </a:r>
            <a:r>
              <a:rPr lang="zh-TW" altLang="en-US"/>
              <a:t>、</a:t>
            </a:r>
            <a:r>
              <a:rPr lang="en-US" altLang="zh-TW"/>
              <a:t>Fedora</a:t>
            </a:r>
            <a:r>
              <a:rPr lang="zh-TW" altLang="en-US"/>
              <a:t>、</a:t>
            </a:r>
            <a:r>
              <a:rPr lang="en-US" altLang="zh-TW"/>
              <a:t>CentOS</a:t>
            </a:r>
            <a:r>
              <a:rPr lang="zh-TW" altLang="en-US"/>
              <a:t>、</a:t>
            </a:r>
            <a:r>
              <a:rPr lang="en-US" altLang="zh-TW"/>
              <a:t>Ubuntu </a:t>
            </a:r>
            <a:r>
              <a:rPr lang="zh-TW" altLang="en-US"/>
              <a:t>等</a:t>
            </a:r>
            <a:endParaRPr lang="en-US" altLang="zh-TW"/>
          </a:p>
          <a:p>
            <a:pPr lvl="1" eaLnBrk="1" hangingPunct="1"/>
            <a:r>
              <a:rPr lang="zh-TW" altLang="en-US"/>
              <a:t>核心都是</a:t>
            </a:r>
            <a:r>
              <a:rPr lang="en-US" altLang="zh-TW"/>
              <a:t>Linux kernel</a:t>
            </a:r>
            <a:r>
              <a:rPr lang="zh-TW" altLang="en-US"/>
              <a:t>，而公用程式也大都是</a:t>
            </a:r>
            <a:r>
              <a:rPr lang="en-US" altLang="zh-TW"/>
              <a:t>GNU </a:t>
            </a:r>
            <a:r>
              <a:rPr lang="zh-TW" altLang="en-US"/>
              <a:t>軟體及其他開放源碼軟體 </a:t>
            </a:r>
            <a:r>
              <a:rPr lang="en-US" altLang="zh-TW"/>
              <a:t>(Open Source Software) </a:t>
            </a:r>
            <a:endParaRPr lang="zh-TW" altLang="en-US"/>
          </a:p>
          <a:p>
            <a:pPr lvl="1" eaLnBrk="1" hangingPunct="1"/>
            <a:r>
              <a:rPr lang="zh-TW" altLang="en-US"/>
              <a:t>最主要的差別在於</a:t>
            </a:r>
            <a:r>
              <a:rPr lang="zh-TW" altLang="en-US" u="sng"/>
              <a:t>專屬工具</a:t>
            </a:r>
            <a:r>
              <a:rPr lang="zh-TW" altLang="en-US"/>
              <a:t>及</a:t>
            </a:r>
            <a:r>
              <a:rPr lang="zh-TW" altLang="en-US" u="sng"/>
              <a:t>套件管理</a:t>
            </a:r>
            <a:r>
              <a:rPr lang="zh-TW" altLang="en-US"/>
              <a:t>方式</a:t>
            </a:r>
          </a:p>
          <a:p>
            <a:endParaRPr lang="zh-TW" altLang="en-US"/>
          </a:p>
          <a:p>
            <a:endParaRPr lang="zh-TW" altLang="en-US"/>
          </a:p>
        </p:txBody>
      </p:sp>
      <p:sp>
        <p:nvSpPr>
          <p:cNvPr id="112644" name="Rectangle 8">
            <a:extLst>
              <a:ext uri="{FF2B5EF4-FFF2-40B4-BE49-F238E27FC236}">
                <a16:creationId xmlns:a16="http://schemas.microsoft.com/office/drawing/2014/main" id="{17DA500D-3463-41EA-917C-076F09F76CC9}"/>
              </a:ext>
            </a:extLst>
          </p:cNvPr>
          <p:cNvSpPr>
            <a:spLocks noChangeArrowheads="1"/>
          </p:cNvSpPr>
          <p:nvPr/>
        </p:nvSpPr>
        <p:spPr bwMode="auto">
          <a:xfrm>
            <a:off x="3000376" y="4292600"/>
            <a:ext cx="4454525" cy="2154238"/>
          </a:xfrm>
          <a:prstGeom prst="rect">
            <a:avLst/>
          </a:prstGeom>
          <a:solidFill>
            <a:srgbClr val="FFFF00"/>
          </a:solidFill>
          <a:ln w="9525">
            <a:solidFill>
              <a:srgbClr val="000000"/>
            </a:solidFill>
            <a:miter lim="800000"/>
            <a:headEnd/>
            <a:tailEnd/>
          </a:ln>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a:lnSpc>
                <a:spcPct val="102000"/>
              </a:lnSpc>
              <a:spcBef>
                <a:spcPct val="0"/>
              </a:spcBef>
              <a:buClr>
                <a:srgbClr val="000000"/>
              </a:buClr>
              <a:buSzPct val="45000"/>
              <a:buFont typeface="StarSymbol" charset="0"/>
              <a:buNone/>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eaLnBrk="1">
              <a:lnSpc>
                <a:spcPct val="102000"/>
              </a:lnSpc>
              <a:spcBef>
                <a:spcPct val="0"/>
              </a:spcBef>
              <a:buClr>
                <a:srgbClr val="000000"/>
              </a:buClr>
              <a:buSzPct val="45000"/>
              <a:buFont typeface="StarSymbol" charset="0"/>
              <a:buNone/>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eaLnBrk="1">
              <a:lnSpc>
                <a:spcPct val="102000"/>
              </a:lnSpc>
              <a:spcBef>
                <a:spcPct val="0"/>
              </a:spcBef>
              <a:buClr>
                <a:srgbClr val="000000"/>
              </a:buClr>
              <a:buSzPct val="45000"/>
              <a:buFont typeface="StarSymbol" charset="0"/>
              <a:buNone/>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eaLnBrk="1">
              <a:lnSpc>
                <a:spcPct val="102000"/>
              </a:lnSpc>
              <a:spcBef>
                <a:spcPct val="0"/>
              </a:spcBef>
              <a:buClr>
                <a:srgbClr val="000000"/>
              </a:buClr>
              <a:buSzPct val="45000"/>
              <a:buFont typeface="StarSymbol" charset="0"/>
              <a:buNone/>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eaLnBrk="1">
              <a:lnSpc>
                <a:spcPct val="102000"/>
              </a:lnSpc>
              <a:spcBef>
                <a:spcPct val="0"/>
              </a:spcBef>
              <a:buClr>
                <a:srgbClr val="000000"/>
              </a:buClr>
              <a:buSzPct val="45000"/>
              <a:buFont typeface="StarSymbol" charset="0"/>
              <a:buNone/>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p>
            <a:pPr algn="ctr" eaLnBrk="1">
              <a:lnSpc>
                <a:spcPct val="102000"/>
              </a:lnSpc>
              <a:spcBef>
                <a:spcPct val="0"/>
              </a:spcBef>
              <a:buClr>
                <a:srgbClr val="000000"/>
              </a:buClr>
              <a:buSzPct val="45000"/>
              <a:buFont typeface="StarSymbol" charset="0"/>
              <a:buNone/>
            </a:pPr>
            <a:r>
              <a:rPr lang="en-US" altLang="zh-TW" sz="18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Applications/Open Source Software</a:t>
            </a:r>
          </a:p>
        </p:txBody>
      </p:sp>
      <p:sp>
        <p:nvSpPr>
          <p:cNvPr id="112645" name="Rectangle 14">
            <a:extLst>
              <a:ext uri="{FF2B5EF4-FFF2-40B4-BE49-F238E27FC236}">
                <a16:creationId xmlns:a16="http://schemas.microsoft.com/office/drawing/2014/main" id="{A662466B-7B6E-489D-8C33-5237E2CD87C3}"/>
              </a:ext>
            </a:extLst>
          </p:cNvPr>
          <p:cNvSpPr>
            <a:spLocks noChangeArrowheads="1"/>
          </p:cNvSpPr>
          <p:nvPr/>
        </p:nvSpPr>
        <p:spPr bwMode="auto">
          <a:xfrm>
            <a:off x="3575051" y="4292600"/>
            <a:ext cx="3311525" cy="1296988"/>
          </a:xfrm>
          <a:prstGeom prst="rect">
            <a:avLst/>
          </a:prstGeom>
          <a:solidFill>
            <a:schemeClr val="accent2"/>
          </a:solidFill>
          <a:ln w="9525">
            <a:solidFill>
              <a:srgbClr val="000000"/>
            </a:solidFill>
            <a:miter lim="800000"/>
            <a:headEnd/>
            <a:tailEnd/>
          </a:ln>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a:lnSpc>
                <a:spcPct val="102000"/>
              </a:lnSpc>
              <a:spcBef>
                <a:spcPct val="0"/>
              </a:spcBef>
              <a:buClr>
                <a:srgbClr val="000000"/>
              </a:buClr>
              <a:buSzPct val="45000"/>
              <a:buFont typeface="StarSymbol" charset="0"/>
              <a:buNone/>
            </a:pPr>
            <a:endParaRPr lang="zh-TW" altLang="en-US" sz="2000">
              <a:latin typeface="Times New Roman" panose="02020603050405020304" pitchFamily="18" charset="0"/>
              <a:ea typeface="標楷體" panose="03000509000000000000" pitchFamily="65" charset="-120"/>
              <a:cs typeface="Times New Roman" panose="02020603050405020304" pitchFamily="18" charset="0"/>
            </a:endParaRPr>
          </a:p>
          <a:p>
            <a:pPr eaLnBrk="1">
              <a:lnSpc>
                <a:spcPct val="102000"/>
              </a:lnSpc>
              <a:spcBef>
                <a:spcPct val="0"/>
              </a:spcBef>
              <a:buClr>
                <a:srgbClr val="000000"/>
              </a:buClr>
              <a:buSzPct val="45000"/>
              <a:buFont typeface="StarSymbol" charset="0"/>
              <a:buNone/>
            </a:pPr>
            <a:endParaRPr lang="zh-TW" altLang="en-US" sz="2000">
              <a:latin typeface="Times New Roman" panose="02020603050405020304" pitchFamily="18" charset="0"/>
              <a:ea typeface="標楷體" panose="03000509000000000000" pitchFamily="65" charset="-120"/>
              <a:cs typeface="Times New Roman" panose="02020603050405020304" pitchFamily="18" charset="0"/>
            </a:endParaRPr>
          </a:p>
          <a:p>
            <a:pPr eaLnBrk="1">
              <a:lnSpc>
                <a:spcPct val="102000"/>
              </a:lnSpc>
              <a:spcBef>
                <a:spcPct val="0"/>
              </a:spcBef>
              <a:buClr>
                <a:srgbClr val="000000"/>
              </a:buClr>
              <a:buSzPct val="45000"/>
              <a:buFont typeface="StarSymbol" charset="0"/>
              <a:buNone/>
            </a:pPr>
            <a:endParaRPr lang="zh-TW" altLang="en-US" sz="2000">
              <a:latin typeface="Times New Roman" panose="02020603050405020304" pitchFamily="18" charset="0"/>
              <a:ea typeface="標楷體" panose="03000509000000000000" pitchFamily="65" charset="-120"/>
              <a:cs typeface="Times New Roman" panose="02020603050405020304" pitchFamily="18" charset="0"/>
            </a:endParaRPr>
          </a:p>
          <a:p>
            <a:pPr algn="ctr" eaLnBrk="1">
              <a:lnSpc>
                <a:spcPct val="102000"/>
              </a:lnSpc>
              <a:spcBef>
                <a:spcPct val="0"/>
              </a:spcBef>
              <a:buClr>
                <a:srgbClr val="000000"/>
              </a:buClr>
              <a:buSzPct val="45000"/>
              <a:buFont typeface="StarSymbol" charset="0"/>
              <a:buNone/>
            </a:pPr>
            <a:r>
              <a:rPr lang="zh-TW" altLang="en-US" sz="200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套件管理</a:t>
            </a:r>
            <a:r>
              <a:rPr lang="en-US" altLang="zh-TW" sz="200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系統層級軟體</a:t>
            </a:r>
          </a:p>
        </p:txBody>
      </p:sp>
      <p:sp>
        <p:nvSpPr>
          <p:cNvPr id="112646" name="Text Box 9">
            <a:extLst>
              <a:ext uri="{FF2B5EF4-FFF2-40B4-BE49-F238E27FC236}">
                <a16:creationId xmlns:a16="http://schemas.microsoft.com/office/drawing/2014/main" id="{C4E22D34-401A-410E-B3D3-9C77E57CED25}"/>
              </a:ext>
            </a:extLst>
          </p:cNvPr>
          <p:cNvSpPr txBox="1">
            <a:spLocks noChangeArrowheads="1"/>
          </p:cNvSpPr>
          <p:nvPr/>
        </p:nvSpPr>
        <p:spPr bwMode="auto">
          <a:xfrm>
            <a:off x="7812088" y="4176714"/>
            <a:ext cx="2316162" cy="2173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a:lnSpc>
                <a:spcPct val="102000"/>
              </a:lnSpc>
              <a:spcBef>
                <a:spcPct val="0"/>
              </a:spcBef>
              <a:buClr>
                <a:srgbClr val="000000"/>
              </a:buClr>
              <a:buSzPct val="45000"/>
              <a:buFont typeface="StarSymbol" charset="0"/>
              <a:buNone/>
            </a:pPr>
            <a:r>
              <a:rPr lang="zh-TW" altLang="en-US" sz="200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除了</a:t>
            </a:r>
            <a:r>
              <a:rPr lang="en-US" altLang="zh-TW" sz="200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系統層級</a:t>
            </a:r>
            <a:r>
              <a:rPr lang="en-US" altLang="zh-TW" sz="200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的軟體會有所不同以外，系統的核心及最上層的應用程式，基本上都是一樣的。</a:t>
            </a:r>
          </a:p>
        </p:txBody>
      </p:sp>
      <p:sp>
        <p:nvSpPr>
          <p:cNvPr id="112647" name="Oval 10">
            <a:extLst>
              <a:ext uri="{FF2B5EF4-FFF2-40B4-BE49-F238E27FC236}">
                <a16:creationId xmlns:a16="http://schemas.microsoft.com/office/drawing/2014/main" id="{963AD993-B381-45D1-B8D8-463F649808E6}"/>
              </a:ext>
            </a:extLst>
          </p:cNvPr>
          <p:cNvSpPr>
            <a:spLocks noChangeArrowheads="1"/>
          </p:cNvSpPr>
          <p:nvPr/>
        </p:nvSpPr>
        <p:spPr bwMode="auto">
          <a:xfrm>
            <a:off x="4008438" y="4508500"/>
            <a:ext cx="2493962" cy="590550"/>
          </a:xfrm>
          <a:prstGeom prst="ellipse">
            <a:avLst/>
          </a:prstGeom>
          <a:solidFill>
            <a:srgbClr val="FFFF00"/>
          </a:solidFill>
          <a:ln w="9525">
            <a:solidFill>
              <a:srgbClr val="000000"/>
            </a:solidFill>
            <a:round/>
            <a:headEnd/>
            <a:tailEnd/>
          </a:ln>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a:lnSpc>
                <a:spcPct val="102000"/>
              </a:lnSpc>
              <a:spcBef>
                <a:spcPct val="0"/>
              </a:spcBef>
              <a:buClr>
                <a:srgbClr val="000000"/>
              </a:buClr>
              <a:buSzPct val="45000"/>
              <a:buFont typeface="StarSymbol" charset="0"/>
              <a:buNone/>
            </a:pP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Linux Kernel</a:t>
            </a:r>
          </a:p>
        </p:txBody>
      </p:sp>
      <p:sp>
        <p:nvSpPr>
          <p:cNvPr id="112648" name="Text Box 11">
            <a:extLst>
              <a:ext uri="{FF2B5EF4-FFF2-40B4-BE49-F238E27FC236}">
                <a16:creationId xmlns:a16="http://schemas.microsoft.com/office/drawing/2014/main" id="{24B935AA-D080-49F9-94ED-4FD9C3FCFE77}"/>
              </a:ext>
            </a:extLst>
          </p:cNvPr>
          <p:cNvSpPr txBox="1">
            <a:spLocks noChangeArrowheads="1"/>
          </p:cNvSpPr>
          <p:nvPr/>
        </p:nvSpPr>
        <p:spPr bwMode="auto">
          <a:xfrm>
            <a:off x="3357564" y="3787775"/>
            <a:ext cx="4097337" cy="59213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a:lnSpc>
                <a:spcPct val="102000"/>
              </a:lnSpc>
              <a:spcBef>
                <a:spcPct val="0"/>
              </a:spcBef>
              <a:buClr>
                <a:srgbClr val="000000"/>
              </a:buClr>
              <a:buSzPct val="45000"/>
              <a:buFont typeface="StarSymbol" charset="0"/>
              <a:buNone/>
            </a:pP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Linux Distribution </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簡單示意圖</a:t>
            </a:r>
          </a:p>
          <a:p>
            <a:pPr eaLnBrk="1">
              <a:lnSpc>
                <a:spcPct val="102000"/>
              </a:lnSpc>
              <a:spcBef>
                <a:spcPct val="0"/>
              </a:spcBef>
              <a:buClr>
                <a:srgbClr val="000000"/>
              </a:buClr>
              <a:buSzPct val="45000"/>
              <a:buFont typeface="StarSymbol" charset="0"/>
              <a:buNone/>
            </a:pP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2649" name="Line 12">
            <a:extLst>
              <a:ext uri="{FF2B5EF4-FFF2-40B4-BE49-F238E27FC236}">
                <a16:creationId xmlns:a16="http://schemas.microsoft.com/office/drawing/2014/main" id="{F2577EFD-651F-49CE-A4B1-3E03A0385EDD}"/>
              </a:ext>
            </a:extLst>
          </p:cNvPr>
          <p:cNvSpPr>
            <a:spLocks noChangeShapeType="1"/>
          </p:cNvSpPr>
          <p:nvPr/>
        </p:nvSpPr>
        <p:spPr bwMode="auto">
          <a:xfrm>
            <a:off x="6600826" y="5156200"/>
            <a:ext cx="1247775" cy="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標題 1">
            <a:extLst>
              <a:ext uri="{FF2B5EF4-FFF2-40B4-BE49-F238E27FC236}">
                <a16:creationId xmlns:a16="http://schemas.microsoft.com/office/drawing/2014/main" id="{6352EA2B-5630-4157-B804-5FD986A1FBD4}"/>
              </a:ext>
            </a:extLst>
          </p:cNvPr>
          <p:cNvSpPr>
            <a:spLocks noGrp="1" noChangeArrowheads="1"/>
          </p:cNvSpPr>
          <p:nvPr>
            <p:ph type="title"/>
          </p:nvPr>
        </p:nvSpPr>
        <p:spPr/>
        <p:txBody>
          <a:bodyPr/>
          <a:lstStyle/>
          <a:p>
            <a:r>
              <a:rPr lang="en-US" altLang="zh-TW"/>
              <a:t>Why Linux?</a:t>
            </a:r>
            <a:endParaRPr lang="zh-TW" altLang="en-US"/>
          </a:p>
        </p:txBody>
      </p:sp>
      <p:sp>
        <p:nvSpPr>
          <p:cNvPr id="113667" name="內容版面配置區 2">
            <a:extLst>
              <a:ext uri="{FF2B5EF4-FFF2-40B4-BE49-F238E27FC236}">
                <a16:creationId xmlns:a16="http://schemas.microsoft.com/office/drawing/2014/main" id="{6D7960DB-BF80-4D43-B173-E8964AFA9359}"/>
              </a:ext>
            </a:extLst>
          </p:cNvPr>
          <p:cNvSpPr>
            <a:spLocks noGrp="1" noChangeArrowheads="1"/>
          </p:cNvSpPr>
          <p:nvPr>
            <p:ph idx="1"/>
          </p:nvPr>
        </p:nvSpPr>
        <p:spPr/>
        <p:txBody>
          <a:bodyPr/>
          <a:lstStyle/>
          <a:p>
            <a:pPr eaLnBrk="1" hangingPunct="1"/>
            <a:r>
              <a:rPr lang="en-US" altLang="zh-TW"/>
              <a:t>Used in many servers and embedded systems</a:t>
            </a:r>
          </a:p>
          <a:p>
            <a:pPr lvl="1" eaLnBrk="1" hangingPunct="1"/>
            <a:r>
              <a:rPr lang="en-US" altLang="zh-TW"/>
              <a:t>Web servers, mail servers, firewalls, printer servers, wifi access points, disk servers</a:t>
            </a:r>
          </a:p>
          <a:p>
            <a:pPr lvl="1" eaLnBrk="1" hangingPunct="1"/>
            <a:r>
              <a:rPr lang="en-US" altLang="zh-TW"/>
              <a:t>Google phone (Android), OpenMoko</a:t>
            </a:r>
          </a:p>
          <a:p>
            <a:pPr lvl="1" eaLnBrk="1" hangingPunct="1"/>
            <a:r>
              <a:rPr lang="en-US" altLang="zh-TW"/>
              <a:t>Note: Many do not have GUI, but text mode interface</a:t>
            </a:r>
          </a:p>
          <a:p>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4">
            <a:extLst>
              <a:ext uri="{FF2B5EF4-FFF2-40B4-BE49-F238E27FC236}">
                <a16:creationId xmlns:a16="http://schemas.microsoft.com/office/drawing/2014/main" id="{511FED12-ADAC-4338-9706-763ACF5A625B}"/>
              </a:ext>
            </a:extLst>
          </p:cNvPr>
          <p:cNvSpPr>
            <a:spLocks noGrp="1" noChangeArrowheads="1"/>
          </p:cNvSpPr>
          <p:nvPr>
            <p:ph type="title"/>
          </p:nvPr>
        </p:nvSpPr>
        <p:spPr/>
        <p:txBody>
          <a:bodyPr/>
          <a:lstStyle/>
          <a:p>
            <a:pPr eaLnBrk="1" hangingPunct="1"/>
            <a:r>
              <a:rPr lang="en-US" altLang="zh-TW"/>
              <a:t>Linux</a:t>
            </a:r>
            <a:r>
              <a:rPr lang="zh-TW" altLang="en-US"/>
              <a:t>系統結構</a:t>
            </a:r>
          </a:p>
        </p:txBody>
      </p:sp>
      <p:sp>
        <p:nvSpPr>
          <p:cNvPr id="114692" name="Rectangle 5">
            <a:extLst>
              <a:ext uri="{FF2B5EF4-FFF2-40B4-BE49-F238E27FC236}">
                <a16:creationId xmlns:a16="http://schemas.microsoft.com/office/drawing/2014/main" id="{C4A90EC7-3DE6-449D-BB5B-3A5528CA1247}"/>
              </a:ext>
            </a:extLst>
          </p:cNvPr>
          <p:cNvSpPr>
            <a:spLocks noGrp="1" noChangeArrowheads="1"/>
          </p:cNvSpPr>
          <p:nvPr>
            <p:ph idx="1"/>
          </p:nvPr>
        </p:nvSpPr>
        <p:spPr/>
        <p:txBody>
          <a:bodyPr/>
          <a:lstStyle/>
          <a:p>
            <a:pPr eaLnBrk="1" hangingPunct="1"/>
            <a:r>
              <a:rPr lang="en-US" altLang="zh-TW"/>
              <a:t>Linux</a:t>
            </a:r>
            <a:r>
              <a:rPr lang="zh-TW" altLang="en-US"/>
              <a:t>作業系統由以下幾個部分所組成：</a:t>
            </a:r>
          </a:p>
        </p:txBody>
      </p:sp>
      <p:sp>
        <p:nvSpPr>
          <p:cNvPr id="114693" name="Rectangle 6">
            <a:extLst>
              <a:ext uri="{FF2B5EF4-FFF2-40B4-BE49-F238E27FC236}">
                <a16:creationId xmlns:a16="http://schemas.microsoft.com/office/drawing/2014/main" id="{9277BFB6-C178-450D-A392-A13DDA47C5C2}"/>
              </a:ext>
            </a:extLst>
          </p:cNvPr>
          <p:cNvSpPr>
            <a:spLocks noChangeArrowheads="1"/>
          </p:cNvSpPr>
          <p:nvPr/>
        </p:nvSpPr>
        <p:spPr bwMode="auto">
          <a:xfrm>
            <a:off x="2566989" y="1946275"/>
            <a:ext cx="3595687" cy="4216400"/>
          </a:xfrm>
          <a:prstGeom prst="rect">
            <a:avLst/>
          </a:prstGeom>
          <a:noFill/>
          <a:ln w="9525">
            <a:solidFill>
              <a:schemeClr val="tx1"/>
            </a:solidFill>
            <a:miter lim="800000"/>
            <a:headEnd/>
            <a:tailEnd/>
          </a:ln>
        </p:spPr>
        <p:txBody>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2400">
              <a:latin typeface="Tahoma" panose="020B0604030504040204" pitchFamily="34" charset="0"/>
              <a:ea typeface="標楷體" panose="03000509000000000000" pitchFamily="65" charset="-120"/>
            </a:endParaRPr>
          </a:p>
        </p:txBody>
      </p:sp>
      <p:sp>
        <p:nvSpPr>
          <p:cNvPr id="114694" name="Text Box 7">
            <a:extLst>
              <a:ext uri="{FF2B5EF4-FFF2-40B4-BE49-F238E27FC236}">
                <a16:creationId xmlns:a16="http://schemas.microsoft.com/office/drawing/2014/main" id="{B79BF25F-6028-4E7A-A951-0510297FFA92}"/>
              </a:ext>
            </a:extLst>
          </p:cNvPr>
          <p:cNvSpPr txBox="1">
            <a:spLocks noChangeArrowheads="1"/>
          </p:cNvSpPr>
          <p:nvPr/>
        </p:nvSpPr>
        <p:spPr bwMode="auto">
          <a:xfrm>
            <a:off x="2566989" y="5445126"/>
            <a:ext cx="3595687" cy="720725"/>
          </a:xfrm>
          <a:prstGeom prst="rect">
            <a:avLst/>
          </a:prstGeom>
          <a:noFill/>
          <a:ln w="9525">
            <a:solidFill>
              <a:schemeClr val="tx1"/>
            </a:solidFill>
            <a:miter lim="800000"/>
            <a:headEnd/>
            <a:tailEnd/>
          </a:ln>
        </p:spPr>
        <p:txBody>
          <a:bodyPr anchor="ctr" anchorCtr="1"/>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a:lnSpc>
                <a:spcPct val="102000"/>
              </a:lnSpc>
              <a:spcBef>
                <a:spcPct val="0"/>
              </a:spcBef>
              <a:buClr>
                <a:srgbClr val="000000"/>
              </a:buClr>
              <a:buSzPct val="45000"/>
              <a:buFont typeface="StarSymbol" charset="0"/>
              <a:buNone/>
            </a:pPr>
            <a:r>
              <a:rPr lang="en-US" altLang="zh-TW" sz="2400">
                <a:latin typeface="Tahoma" panose="020B0604030504040204" pitchFamily="34" charset="0"/>
                <a:ea typeface="Apple LiSung Light" charset="-120"/>
                <a:cs typeface="Tahoma" panose="020B0604030504040204" pitchFamily="34" charset="0"/>
              </a:rPr>
              <a:t>Hardware</a:t>
            </a:r>
          </a:p>
        </p:txBody>
      </p:sp>
      <p:sp>
        <p:nvSpPr>
          <p:cNvPr id="114695" name="Text Box 8">
            <a:extLst>
              <a:ext uri="{FF2B5EF4-FFF2-40B4-BE49-F238E27FC236}">
                <a16:creationId xmlns:a16="http://schemas.microsoft.com/office/drawing/2014/main" id="{49969F5E-B74E-445C-A58D-F0B7D9C5C741}"/>
              </a:ext>
            </a:extLst>
          </p:cNvPr>
          <p:cNvSpPr txBox="1">
            <a:spLocks noChangeArrowheads="1"/>
          </p:cNvSpPr>
          <p:nvPr/>
        </p:nvSpPr>
        <p:spPr bwMode="auto">
          <a:xfrm>
            <a:off x="3068638" y="2025651"/>
            <a:ext cx="2328862" cy="557213"/>
          </a:xfrm>
          <a:prstGeom prst="rect">
            <a:avLst/>
          </a:prstGeom>
          <a:noFill/>
          <a:ln>
            <a:solidFill>
              <a:schemeClr val="tx1"/>
            </a:solidFill>
          </a:ln>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a:lnSpc>
                <a:spcPct val="102000"/>
              </a:lnSpc>
              <a:spcBef>
                <a:spcPct val="0"/>
              </a:spcBef>
              <a:buClr>
                <a:srgbClr val="000000"/>
              </a:buClr>
              <a:buSzPct val="45000"/>
              <a:buFont typeface="StarSymbol" charset="0"/>
              <a:buNone/>
            </a:pPr>
            <a:r>
              <a:rPr lang="en-US" altLang="zh-TW" sz="2400">
                <a:latin typeface="Tahoma" panose="020B0604030504040204" pitchFamily="34" charset="0"/>
                <a:ea typeface="Apple LiSung Light" charset="-120"/>
                <a:cs typeface="Tahoma" panose="020B0604030504040204" pitchFamily="34" charset="0"/>
              </a:rPr>
              <a:t>Applications</a:t>
            </a:r>
          </a:p>
        </p:txBody>
      </p:sp>
      <p:sp>
        <p:nvSpPr>
          <p:cNvPr id="114696" name="Text Box 9">
            <a:extLst>
              <a:ext uri="{FF2B5EF4-FFF2-40B4-BE49-F238E27FC236}">
                <a16:creationId xmlns:a16="http://schemas.microsoft.com/office/drawing/2014/main" id="{53AAAAC3-CDE7-4A14-9A1D-5F0EA1389247}"/>
              </a:ext>
            </a:extLst>
          </p:cNvPr>
          <p:cNvSpPr txBox="1">
            <a:spLocks noChangeArrowheads="1"/>
          </p:cNvSpPr>
          <p:nvPr/>
        </p:nvSpPr>
        <p:spPr bwMode="auto">
          <a:xfrm>
            <a:off x="4406900" y="2738438"/>
            <a:ext cx="1587500" cy="950912"/>
          </a:xfrm>
          <a:prstGeom prst="rect">
            <a:avLst/>
          </a:prstGeom>
          <a:noFill/>
          <a:ln w="9525">
            <a:solidFill>
              <a:schemeClr val="tx1"/>
            </a:solidFill>
            <a:miter lim="800000"/>
            <a:headEnd/>
            <a:tailEnd/>
          </a:ln>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a:lnSpc>
                <a:spcPct val="102000"/>
              </a:lnSpc>
              <a:spcBef>
                <a:spcPct val="0"/>
              </a:spcBef>
              <a:buClr>
                <a:srgbClr val="000000"/>
              </a:buClr>
              <a:buSzPct val="45000"/>
              <a:buFont typeface="StarSymbol" charset="0"/>
              <a:buNone/>
            </a:pPr>
            <a:r>
              <a:rPr lang="en-US" altLang="zh-TW" sz="2400">
                <a:latin typeface="Tahoma" panose="020B0604030504040204" pitchFamily="34" charset="0"/>
                <a:ea typeface="Apple LiSung Light" charset="-120"/>
                <a:cs typeface="Tahoma" panose="020B0604030504040204" pitchFamily="34" charset="0"/>
              </a:rPr>
              <a:t>X-window</a:t>
            </a:r>
          </a:p>
          <a:p>
            <a:pPr algn="ctr" eaLnBrk="1">
              <a:lnSpc>
                <a:spcPct val="102000"/>
              </a:lnSpc>
              <a:spcBef>
                <a:spcPct val="0"/>
              </a:spcBef>
              <a:buClr>
                <a:srgbClr val="000000"/>
              </a:buClr>
              <a:buSzPct val="45000"/>
              <a:buFont typeface="StarSymbol" charset="0"/>
              <a:buNone/>
            </a:pPr>
            <a:r>
              <a:rPr lang="en-US" altLang="zh-TW" sz="2400">
                <a:latin typeface="Tahoma" panose="020B0604030504040204" pitchFamily="34" charset="0"/>
                <a:ea typeface="Apple LiSung Light" charset="-120"/>
                <a:cs typeface="Tahoma" panose="020B0604030504040204" pitchFamily="34" charset="0"/>
              </a:rPr>
              <a:t>Apps</a:t>
            </a:r>
          </a:p>
        </p:txBody>
      </p:sp>
      <p:sp>
        <p:nvSpPr>
          <p:cNvPr id="114697" name="Line 10">
            <a:extLst>
              <a:ext uri="{FF2B5EF4-FFF2-40B4-BE49-F238E27FC236}">
                <a16:creationId xmlns:a16="http://schemas.microsoft.com/office/drawing/2014/main" id="{1E280214-0130-4D54-A303-D7297BD89131}"/>
              </a:ext>
            </a:extLst>
          </p:cNvPr>
          <p:cNvSpPr>
            <a:spLocks noChangeShapeType="1"/>
          </p:cNvSpPr>
          <p:nvPr/>
        </p:nvSpPr>
        <p:spPr bwMode="auto">
          <a:xfrm>
            <a:off x="5946775" y="5830888"/>
            <a:ext cx="857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solidFill>
                <a:schemeClr val="bg1"/>
              </a:solidFill>
            </a:endParaRPr>
          </a:p>
        </p:txBody>
      </p:sp>
      <p:sp>
        <p:nvSpPr>
          <p:cNvPr id="114698" name="Line 11">
            <a:extLst>
              <a:ext uri="{FF2B5EF4-FFF2-40B4-BE49-F238E27FC236}">
                <a16:creationId xmlns:a16="http://schemas.microsoft.com/office/drawing/2014/main" id="{754D7EAA-3158-490A-B01C-5B2BD255B2ED}"/>
              </a:ext>
            </a:extLst>
          </p:cNvPr>
          <p:cNvSpPr>
            <a:spLocks noChangeShapeType="1"/>
          </p:cNvSpPr>
          <p:nvPr/>
        </p:nvSpPr>
        <p:spPr bwMode="auto">
          <a:xfrm>
            <a:off x="5911850" y="2263775"/>
            <a:ext cx="857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solidFill>
                <a:schemeClr val="bg1"/>
              </a:solidFill>
            </a:endParaRPr>
          </a:p>
        </p:txBody>
      </p:sp>
      <p:sp>
        <p:nvSpPr>
          <p:cNvPr id="114699" name="Text Box 12">
            <a:extLst>
              <a:ext uri="{FF2B5EF4-FFF2-40B4-BE49-F238E27FC236}">
                <a16:creationId xmlns:a16="http://schemas.microsoft.com/office/drawing/2014/main" id="{BC526A78-4727-44FC-AE01-0ACC49D0F21C}"/>
              </a:ext>
            </a:extLst>
          </p:cNvPr>
          <p:cNvSpPr txBox="1">
            <a:spLocks noChangeArrowheads="1"/>
          </p:cNvSpPr>
          <p:nvPr/>
        </p:nvSpPr>
        <p:spPr bwMode="auto">
          <a:xfrm>
            <a:off x="6804026" y="5600701"/>
            <a:ext cx="21177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just" eaLnBrk="1">
              <a:lnSpc>
                <a:spcPct val="102000"/>
              </a:lnSpc>
              <a:spcBef>
                <a:spcPct val="0"/>
              </a:spcBef>
              <a:buClr>
                <a:srgbClr val="000000"/>
              </a:buClr>
              <a:buSzPct val="45000"/>
              <a:buFont typeface="StarSymbol" charset="0"/>
              <a:buNone/>
            </a:pPr>
            <a:r>
              <a:rPr lang="zh-TW" altLang="en-US" sz="2000">
                <a:latin typeface="Times New Roman" panose="02020603050405020304" pitchFamily="18" charset="0"/>
                <a:ea typeface="標楷體" panose="03000509000000000000" pitchFamily="65" charset="-120"/>
                <a:cs typeface="Times New Roman" panose="02020603050405020304" pitchFamily="18" charset="0"/>
              </a:rPr>
              <a:t>電腦硬體</a:t>
            </a:r>
          </a:p>
        </p:txBody>
      </p:sp>
      <p:sp>
        <p:nvSpPr>
          <p:cNvPr id="114700" name="Text Box 13">
            <a:extLst>
              <a:ext uri="{FF2B5EF4-FFF2-40B4-BE49-F238E27FC236}">
                <a16:creationId xmlns:a16="http://schemas.microsoft.com/office/drawing/2014/main" id="{6912B545-D72D-46B0-889D-BAD34F534507}"/>
              </a:ext>
            </a:extLst>
          </p:cNvPr>
          <p:cNvSpPr txBox="1">
            <a:spLocks noChangeArrowheads="1"/>
          </p:cNvSpPr>
          <p:nvPr/>
        </p:nvSpPr>
        <p:spPr bwMode="auto">
          <a:xfrm>
            <a:off x="6804025" y="3935414"/>
            <a:ext cx="30368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just" eaLnBrk="1">
              <a:lnSpc>
                <a:spcPct val="102000"/>
              </a:lnSpc>
              <a:spcBef>
                <a:spcPct val="0"/>
              </a:spcBef>
              <a:buClr>
                <a:srgbClr val="000000"/>
              </a:buClr>
              <a:buSzPct val="45000"/>
              <a:buFont typeface="StarSymbol" charset="0"/>
              <a:buNone/>
            </a:pPr>
            <a:r>
              <a:rPr lang="zh-TW" altLang="en-US" sz="2000">
                <a:latin typeface="Times New Roman" panose="02020603050405020304" pitchFamily="18" charset="0"/>
                <a:ea typeface="標楷體" panose="03000509000000000000" pitchFamily="65" charset="-120"/>
                <a:cs typeface="Times New Roman" panose="02020603050405020304" pitchFamily="18" charset="0"/>
              </a:rPr>
              <a:t>系統層級的應用程式與管理工具</a:t>
            </a:r>
          </a:p>
        </p:txBody>
      </p:sp>
      <p:sp>
        <p:nvSpPr>
          <p:cNvPr id="114701" name="Text Box 14">
            <a:extLst>
              <a:ext uri="{FF2B5EF4-FFF2-40B4-BE49-F238E27FC236}">
                <a16:creationId xmlns:a16="http://schemas.microsoft.com/office/drawing/2014/main" id="{4DF8F11A-BC29-46AA-8AE6-FDBE294F3B02}"/>
              </a:ext>
            </a:extLst>
          </p:cNvPr>
          <p:cNvSpPr txBox="1">
            <a:spLocks noChangeArrowheads="1"/>
          </p:cNvSpPr>
          <p:nvPr/>
        </p:nvSpPr>
        <p:spPr bwMode="auto">
          <a:xfrm>
            <a:off x="6804025" y="1908176"/>
            <a:ext cx="29527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just" eaLnBrk="1">
              <a:lnSpc>
                <a:spcPct val="102000"/>
              </a:lnSpc>
              <a:spcBef>
                <a:spcPct val="0"/>
              </a:spcBef>
              <a:buClr>
                <a:srgbClr val="000000"/>
              </a:buClr>
              <a:buSzPct val="45000"/>
              <a:buFont typeface="StarSymbol" charset="0"/>
              <a:buNone/>
            </a:pPr>
            <a:r>
              <a:rPr lang="zh-TW" altLang="en-US" sz="2000">
                <a:latin typeface="Times New Roman" panose="02020603050405020304" pitchFamily="18" charset="0"/>
                <a:ea typeface="標楷體" panose="03000509000000000000" pitchFamily="65" charset="-120"/>
                <a:cs typeface="Times New Roman" panose="02020603050405020304" pitchFamily="18" charset="0"/>
              </a:rPr>
              <a:t>這裡又可以區分成專門作為網路服務的伺服器程式以及專為桌面應用的</a:t>
            </a:r>
            <a:r>
              <a:rPr lang="en-US" altLang="zh-TW" sz="2000">
                <a:latin typeface="Times New Roman" panose="02020603050405020304" pitchFamily="18" charset="0"/>
                <a:ea typeface="標楷體" panose="03000509000000000000" pitchFamily="65" charset="-120"/>
                <a:cs typeface="Times New Roman" panose="02020603050405020304" pitchFamily="18" charset="0"/>
              </a:rPr>
              <a:t>X-window </a:t>
            </a:r>
            <a:r>
              <a:rPr lang="zh-TW" altLang="en-US" sz="2000">
                <a:latin typeface="Times New Roman" panose="02020603050405020304" pitchFamily="18" charset="0"/>
                <a:ea typeface="標楷體" panose="03000509000000000000" pitchFamily="65" charset="-120"/>
                <a:cs typeface="Times New Roman" panose="02020603050405020304" pitchFamily="18" charset="0"/>
              </a:rPr>
              <a:t>程式，還有不隸屬上述兩種的其他程式</a:t>
            </a:r>
          </a:p>
        </p:txBody>
      </p:sp>
      <p:sp>
        <p:nvSpPr>
          <p:cNvPr id="114702" name="Text Box 15">
            <a:extLst>
              <a:ext uri="{FF2B5EF4-FFF2-40B4-BE49-F238E27FC236}">
                <a16:creationId xmlns:a16="http://schemas.microsoft.com/office/drawing/2014/main" id="{5C743661-FD4B-40DC-ABA2-BDFEED1C6F17}"/>
              </a:ext>
            </a:extLst>
          </p:cNvPr>
          <p:cNvSpPr txBox="1">
            <a:spLocks noChangeArrowheads="1"/>
          </p:cNvSpPr>
          <p:nvPr/>
        </p:nvSpPr>
        <p:spPr bwMode="auto">
          <a:xfrm>
            <a:off x="2684463" y="2738439"/>
            <a:ext cx="1471612" cy="955675"/>
          </a:xfrm>
          <a:prstGeom prst="rect">
            <a:avLst/>
          </a:prstGeom>
          <a:noFill/>
          <a:ln w="9525">
            <a:solidFill>
              <a:schemeClr val="tx1"/>
            </a:solidFill>
            <a:miter lim="800000"/>
            <a:headEnd/>
            <a:tailEnd/>
          </a:ln>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a:lnSpc>
                <a:spcPct val="102000"/>
              </a:lnSpc>
              <a:spcBef>
                <a:spcPct val="0"/>
              </a:spcBef>
              <a:buClr>
                <a:srgbClr val="000000"/>
              </a:buClr>
              <a:buSzPct val="45000"/>
              <a:buFont typeface="StarSymbol" charset="0"/>
              <a:buNone/>
            </a:pPr>
            <a:r>
              <a:rPr lang="en-US" altLang="zh-TW" sz="2400" dirty="0">
                <a:latin typeface="Tahoma" panose="020B0604030504040204" pitchFamily="34" charset="0"/>
                <a:ea typeface="Apple LiSung Light" charset="-120"/>
                <a:cs typeface="Tahoma" panose="020B0604030504040204" pitchFamily="34" charset="0"/>
              </a:rPr>
              <a:t>Server</a:t>
            </a:r>
          </a:p>
          <a:p>
            <a:pPr algn="ctr" eaLnBrk="1">
              <a:lnSpc>
                <a:spcPct val="102000"/>
              </a:lnSpc>
              <a:spcBef>
                <a:spcPct val="0"/>
              </a:spcBef>
              <a:buClr>
                <a:srgbClr val="000000"/>
              </a:buClr>
              <a:buSzPct val="45000"/>
              <a:buFont typeface="StarSymbol" charset="0"/>
              <a:buNone/>
            </a:pPr>
            <a:r>
              <a:rPr lang="en-US" altLang="zh-TW" sz="2400" dirty="0">
                <a:latin typeface="Tahoma" panose="020B0604030504040204" pitchFamily="34" charset="0"/>
                <a:ea typeface="Apple LiSung Light" charset="-120"/>
                <a:cs typeface="Tahoma" panose="020B0604030504040204" pitchFamily="34" charset="0"/>
              </a:rPr>
              <a:t>Apps</a:t>
            </a:r>
          </a:p>
        </p:txBody>
      </p:sp>
      <p:sp>
        <p:nvSpPr>
          <p:cNvPr id="114703" name="Line 16">
            <a:extLst>
              <a:ext uri="{FF2B5EF4-FFF2-40B4-BE49-F238E27FC236}">
                <a16:creationId xmlns:a16="http://schemas.microsoft.com/office/drawing/2014/main" id="{7574708F-3E95-4DC5-98F7-DBFB871CA1CC}"/>
              </a:ext>
            </a:extLst>
          </p:cNvPr>
          <p:cNvSpPr>
            <a:spLocks noChangeShapeType="1"/>
          </p:cNvSpPr>
          <p:nvPr/>
        </p:nvSpPr>
        <p:spPr bwMode="auto">
          <a:xfrm>
            <a:off x="5946775" y="5037138"/>
            <a:ext cx="857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solidFill>
                <a:schemeClr val="bg1"/>
              </a:solidFill>
            </a:endParaRPr>
          </a:p>
        </p:txBody>
      </p:sp>
      <p:sp>
        <p:nvSpPr>
          <p:cNvPr id="114704" name="Line 17">
            <a:extLst>
              <a:ext uri="{FF2B5EF4-FFF2-40B4-BE49-F238E27FC236}">
                <a16:creationId xmlns:a16="http://schemas.microsoft.com/office/drawing/2014/main" id="{1AFEE6E5-28E8-42E3-8CF1-974E18FC5B67}"/>
              </a:ext>
            </a:extLst>
          </p:cNvPr>
          <p:cNvSpPr>
            <a:spLocks noChangeShapeType="1"/>
          </p:cNvSpPr>
          <p:nvPr/>
        </p:nvSpPr>
        <p:spPr bwMode="auto">
          <a:xfrm>
            <a:off x="5946775" y="4327525"/>
            <a:ext cx="8572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TW" altLang="en-US">
              <a:solidFill>
                <a:schemeClr val="bg1"/>
              </a:solidFill>
            </a:endParaRPr>
          </a:p>
        </p:txBody>
      </p:sp>
      <p:sp>
        <p:nvSpPr>
          <p:cNvPr id="114705" name="Text Box 18">
            <a:extLst>
              <a:ext uri="{FF2B5EF4-FFF2-40B4-BE49-F238E27FC236}">
                <a16:creationId xmlns:a16="http://schemas.microsoft.com/office/drawing/2014/main" id="{BFBF2ADE-F9DF-4E4B-91CD-B365C69184FA}"/>
              </a:ext>
            </a:extLst>
          </p:cNvPr>
          <p:cNvSpPr txBox="1">
            <a:spLocks noChangeArrowheads="1"/>
          </p:cNvSpPr>
          <p:nvPr/>
        </p:nvSpPr>
        <p:spPr bwMode="auto">
          <a:xfrm>
            <a:off x="6804025" y="4797426"/>
            <a:ext cx="2617788"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just" eaLnBrk="1">
              <a:lnSpc>
                <a:spcPct val="102000"/>
              </a:lnSpc>
              <a:spcBef>
                <a:spcPct val="0"/>
              </a:spcBef>
              <a:buClr>
                <a:srgbClr val="000000"/>
              </a:buClr>
              <a:buSzPct val="45000"/>
              <a:buFont typeface="StarSymbol" charset="0"/>
              <a:buNone/>
            </a:pPr>
            <a:r>
              <a:rPr lang="zh-TW" altLang="en-US" sz="2000">
                <a:latin typeface="Times New Roman" panose="02020603050405020304" pitchFamily="18" charset="0"/>
                <a:ea typeface="標楷體" panose="03000509000000000000" pitchFamily="65" charset="-120"/>
                <a:cs typeface="Times New Roman" panose="02020603050405020304" pitchFamily="18" charset="0"/>
              </a:rPr>
              <a:t>作業系統的核心</a:t>
            </a:r>
          </a:p>
        </p:txBody>
      </p:sp>
      <p:sp>
        <p:nvSpPr>
          <p:cNvPr id="114706" name="Text Box 19">
            <a:extLst>
              <a:ext uri="{FF2B5EF4-FFF2-40B4-BE49-F238E27FC236}">
                <a16:creationId xmlns:a16="http://schemas.microsoft.com/office/drawing/2014/main" id="{4498EA21-1F53-4BFC-9031-21D456655668}"/>
              </a:ext>
            </a:extLst>
          </p:cNvPr>
          <p:cNvSpPr txBox="1">
            <a:spLocks noChangeArrowheads="1"/>
          </p:cNvSpPr>
          <p:nvPr/>
        </p:nvSpPr>
        <p:spPr bwMode="auto">
          <a:xfrm>
            <a:off x="2566989" y="4729164"/>
            <a:ext cx="3595687" cy="720725"/>
          </a:xfrm>
          <a:prstGeom prst="rect">
            <a:avLst/>
          </a:prstGeom>
          <a:noFill/>
          <a:ln w="9525">
            <a:solidFill>
              <a:schemeClr val="tx1"/>
            </a:solidFill>
            <a:miter lim="800000"/>
            <a:headEnd/>
            <a:tailEnd/>
          </a:ln>
        </p:spPr>
        <p:txBody>
          <a:bodyPr anchor="ctr" anchorCtr="1"/>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a:lnSpc>
                <a:spcPct val="102000"/>
              </a:lnSpc>
              <a:spcBef>
                <a:spcPct val="0"/>
              </a:spcBef>
              <a:buClr>
                <a:srgbClr val="000000"/>
              </a:buClr>
              <a:buSzPct val="45000"/>
              <a:buFont typeface="StarSymbol" charset="0"/>
              <a:buNone/>
            </a:pPr>
            <a:r>
              <a:rPr lang="en-US" altLang="zh-TW" sz="2400">
                <a:latin typeface="Tahoma" panose="020B0604030504040204" pitchFamily="34" charset="0"/>
                <a:ea typeface="Apple LiSung Light" charset="-120"/>
                <a:cs typeface="Tahoma" panose="020B0604030504040204" pitchFamily="34" charset="0"/>
              </a:rPr>
              <a:t>Kernel</a:t>
            </a:r>
          </a:p>
        </p:txBody>
      </p:sp>
      <p:sp>
        <p:nvSpPr>
          <p:cNvPr id="114707" name="Text Box 20">
            <a:extLst>
              <a:ext uri="{FF2B5EF4-FFF2-40B4-BE49-F238E27FC236}">
                <a16:creationId xmlns:a16="http://schemas.microsoft.com/office/drawing/2014/main" id="{9487D2D1-3948-4131-B6BA-B20D91100517}"/>
              </a:ext>
            </a:extLst>
          </p:cNvPr>
          <p:cNvSpPr txBox="1">
            <a:spLocks noChangeArrowheads="1"/>
          </p:cNvSpPr>
          <p:nvPr/>
        </p:nvSpPr>
        <p:spPr bwMode="auto">
          <a:xfrm>
            <a:off x="2566989" y="4013201"/>
            <a:ext cx="3595687" cy="720725"/>
          </a:xfrm>
          <a:prstGeom prst="rect">
            <a:avLst/>
          </a:prstGeom>
          <a:noFill/>
          <a:ln w="9525">
            <a:solidFill>
              <a:schemeClr val="tx1"/>
            </a:solidFill>
            <a:miter lim="800000"/>
            <a:headEnd/>
            <a:tailEnd/>
          </a:ln>
        </p:spPr>
        <p:txBody>
          <a:bodyPr anchor="ctr" anchorCtr="1"/>
          <a:lstStyle>
            <a:lvl1pPr defTabSz="449263">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defTabSz="449263">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defTabSz="449263">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defTabSz="449263">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defTabSz="449263">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defTabSz="449263"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a:lnSpc>
                <a:spcPct val="102000"/>
              </a:lnSpc>
              <a:spcBef>
                <a:spcPct val="0"/>
              </a:spcBef>
              <a:buClr>
                <a:srgbClr val="000000"/>
              </a:buClr>
              <a:buSzPct val="45000"/>
              <a:buFont typeface="StarSymbol" charset="0"/>
              <a:buNone/>
            </a:pPr>
            <a:r>
              <a:rPr lang="en-US" altLang="zh-TW" sz="2400">
                <a:latin typeface="Tahoma" panose="020B0604030504040204" pitchFamily="34" charset="0"/>
                <a:ea typeface="標楷體" panose="03000509000000000000" pitchFamily="65" charset="-120"/>
              </a:rPr>
              <a:t>OS Utilities/Applications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10">
            <a:extLst>
              <a:ext uri="{FF2B5EF4-FFF2-40B4-BE49-F238E27FC236}">
                <a16:creationId xmlns:a16="http://schemas.microsoft.com/office/drawing/2014/main" id="{1AADE1F1-FCF7-4FBF-B089-A501179BA2BA}"/>
              </a:ext>
            </a:extLst>
          </p:cNvPr>
          <p:cNvSpPr>
            <a:spLocks noGrp="1" noChangeArrowheads="1"/>
          </p:cNvSpPr>
          <p:nvPr>
            <p:ph type="title"/>
          </p:nvPr>
        </p:nvSpPr>
        <p:spPr/>
        <p:txBody>
          <a:bodyPr/>
          <a:lstStyle/>
          <a:p>
            <a:pPr eaLnBrk="1" hangingPunct="1"/>
            <a:r>
              <a:rPr lang="en-US" altLang="zh-TW"/>
              <a:t>Linux from Users’ Perspective</a:t>
            </a:r>
          </a:p>
        </p:txBody>
      </p:sp>
      <p:sp>
        <p:nvSpPr>
          <p:cNvPr id="115716" name="Rectangle 11">
            <a:extLst>
              <a:ext uri="{FF2B5EF4-FFF2-40B4-BE49-F238E27FC236}">
                <a16:creationId xmlns:a16="http://schemas.microsoft.com/office/drawing/2014/main" id="{75135E45-B57A-43C3-B5A6-3463F230CC2E}"/>
              </a:ext>
            </a:extLst>
          </p:cNvPr>
          <p:cNvSpPr>
            <a:spLocks noGrp="1" noChangeArrowheads="1"/>
          </p:cNvSpPr>
          <p:nvPr>
            <p:ph idx="1"/>
          </p:nvPr>
        </p:nvSpPr>
        <p:spPr/>
        <p:txBody>
          <a:bodyPr/>
          <a:lstStyle/>
          <a:p>
            <a:pPr eaLnBrk="1" hangingPunct="1"/>
            <a:r>
              <a:rPr lang="en-US" altLang="zh-TW" dirty="0"/>
              <a:t>Underneath the windows GUI system, users interact with Linux kernel through </a:t>
            </a:r>
            <a:r>
              <a:rPr lang="en-US" altLang="zh-TW" i="1" dirty="0"/>
              <a:t>shell</a:t>
            </a:r>
          </a:p>
          <a:p>
            <a:pPr lvl="1" eaLnBrk="1" hangingPunct="1"/>
            <a:r>
              <a:rPr lang="en-US" altLang="ja-JP" dirty="0"/>
              <a:t>Shell interprets </a:t>
            </a:r>
            <a:r>
              <a:rPr lang="en-US" altLang="zh-TW" dirty="0"/>
              <a:t>user’s</a:t>
            </a:r>
            <a:r>
              <a:rPr lang="en-US" altLang="ja-JP" dirty="0"/>
              <a:t> input as commands and pass them to kernel</a:t>
            </a:r>
            <a:endParaRPr lang="en-US" altLang="zh-TW" dirty="0"/>
          </a:p>
          <a:p>
            <a:pPr lvl="1" eaLnBrk="1" hangingPunct="1"/>
            <a:r>
              <a:rPr lang="en-US" altLang="zh-TW" dirty="0"/>
              <a:t>O</a:t>
            </a:r>
            <a:r>
              <a:rPr lang="en-US" altLang="ja-JP" dirty="0"/>
              <a:t>perates in a</a:t>
            </a:r>
            <a:r>
              <a:rPr lang="en-US" altLang="zh-TW" dirty="0"/>
              <a:t> </a:t>
            </a:r>
            <a:r>
              <a:rPr lang="en-US" altLang="ja-JP" dirty="0"/>
              <a:t>simple loop:</a:t>
            </a:r>
          </a:p>
          <a:p>
            <a:pPr lvl="2" eaLnBrk="1" hangingPunct="1"/>
            <a:r>
              <a:rPr lang="en-US" altLang="ja-JP" dirty="0"/>
              <a:t>accepts a command</a:t>
            </a:r>
          </a:p>
          <a:p>
            <a:pPr lvl="2" eaLnBrk="1" hangingPunct="1"/>
            <a:r>
              <a:rPr lang="en-US" altLang="ja-JP" dirty="0"/>
              <a:t>interprets the command</a:t>
            </a:r>
          </a:p>
          <a:p>
            <a:pPr lvl="2" eaLnBrk="1" hangingPunct="1"/>
            <a:r>
              <a:rPr lang="en-US" altLang="ja-JP" dirty="0"/>
              <a:t>executes the command</a:t>
            </a:r>
          </a:p>
          <a:p>
            <a:pPr lvl="2" eaLnBrk="1" hangingPunct="1"/>
            <a:r>
              <a:rPr lang="en-US" altLang="ja-JP" dirty="0"/>
              <a:t>displays a ”prompt,” to notify </a:t>
            </a:r>
            <a:r>
              <a:rPr lang="en-US" altLang="zh-TW" dirty="0"/>
              <a:t>user</a:t>
            </a:r>
            <a:br>
              <a:rPr lang="en-US" altLang="zh-TW" dirty="0"/>
            </a:br>
            <a:r>
              <a:rPr lang="en-US" altLang="ja-JP" dirty="0"/>
              <a:t>that it is ready to</a:t>
            </a:r>
            <a:r>
              <a:rPr lang="en-US" altLang="zh-TW" dirty="0"/>
              <a:t> </a:t>
            </a:r>
            <a:r>
              <a:rPr lang="en-US" altLang="ja-JP" dirty="0"/>
              <a:t>accept</a:t>
            </a:r>
            <a:r>
              <a:rPr lang="en-US" altLang="zh-TW" dirty="0"/>
              <a:t> the</a:t>
            </a:r>
            <a:r>
              <a:rPr lang="en-US" altLang="ja-JP" dirty="0"/>
              <a:t> </a:t>
            </a:r>
            <a:br>
              <a:rPr lang="en-US" altLang="zh-TW" dirty="0"/>
            </a:br>
            <a:r>
              <a:rPr lang="en-US" altLang="zh-TW" dirty="0"/>
              <a:t>next</a:t>
            </a:r>
            <a:r>
              <a:rPr lang="en-US" altLang="ja-JP" dirty="0"/>
              <a:t> command</a:t>
            </a:r>
            <a:endParaRPr lang="en-US" altLang="zh-TW" dirty="0"/>
          </a:p>
          <a:p>
            <a:pPr eaLnBrk="1" hangingPunct="1"/>
            <a:r>
              <a:rPr lang="zh-TW" altLang="en-US" dirty="0"/>
              <a:t>使用終端機程式</a:t>
            </a:r>
          </a:p>
        </p:txBody>
      </p:sp>
      <p:sp>
        <p:nvSpPr>
          <p:cNvPr id="115714" name="投影片編號版面配置區 4">
            <a:extLst>
              <a:ext uri="{FF2B5EF4-FFF2-40B4-BE49-F238E27FC236}">
                <a16:creationId xmlns:a16="http://schemas.microsoft.com/office/drawing/2014/main" id="{ED4F3F8D-26FF-413F-A535-4A9E7FC067E5}"/>
              </a:ext>
            </a:extLst>
          </p:cNvPr>
          <p:cNvSpPr>
            <a:spLocks noGrp="1"/>
          </p:cNvSpPr>
          <p:nvPr>
            <p:ph type="sldNum" sz="quarter" idx="4294967295"/>
          </p:nvPr>
        </p:nvSpPr>
        <p:spPr>
          <a:xfrm>
            <a:off x="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fld id="{5F42FC60-30EC-4EB7-BC9D-A69C2C5C1AC5}" type="slidenum">
              <a:rPr kumimoji="0" lang="zh-TW" altLang="en-US" sz="1600">
                <a:latin typeface="Times New Roman" panose="02020603050405020304" pitchFamily="18" charset="0"/>
              </a:rPr>
              <a:pPr algn="l">
                <a:spcBef>
                  <a:spcPct val="0"/>
                </a:spcBef>
                <a:buClrTx/>
                <a:buSzTx/>
                <a:buFontTx/>
                <a:buNone/>
              </a:pPr>
              <a:t>76</a:t>
            </a:fld>
            <a:endParaRPr kumimoji="0" lang="en-US" altLang="zh-TW" sz="1600">
              <a:latin typeface="Times New Roman" panose="02020603050405020304" pitchFamily="18" charset="0"/>
            </a:endParaRPr>
          </a:p>
        </p:txBody>
      </p:sp>
      <p:grpSp>
        <p:nvGrpSpPr>
          <p:cNvPr id="115717" name="Group 12">
            <a:extLst>
              <a:ext uri="{FF2B5EF4-FFF2-40B4-BE49-F238E27FC236}">
                <a16:creationId xmlns:a16="http://schemas.microsoft.com/office/drawing/2014/main" id="{5E492C79-CEE6-4FAB-B108-68F041AD38A3}"/>
              </a:ext>
            </a:extLst>
          </p:cNvPr>
          <p:cNvGrpSpPr>
            <a:grpSpLocks/>
          </p:cNvGrpSpPr>
          <p:nvPr/>
        </p:nvGrpSpPr>
        <p:grpSpPr bwMode="auto">
          <a:xfrm>
            <a:off x="6576646" y="3354864"/>
            <a:ext cx="2368550" cy="3241675"/>
            <a:chOff x="3792" y="1826"/>
            <a:chExt cx="1248" cy="1822"/>
          </a:xfrm>
        </p:grpSpPr>
        <p:sp>
          <p:nvSpPr>
            <p:cNvPr id="115718" name="Oval 4">
              <a:extLst>
                <a:ext uri="{FF2B5EF4-FFF2-40B4-BE49-F238E27FC236}">
                  <a16:creationId xmlns:a16="http://schemas.microsoft.com/office/drawing/2014/main" id="{524C68B8-6735-4CF6-A568-928131ED7430}"/>
                </a:ext>
              </a:extLst>
            </p:cNvPr>
            <p:cNvSpPr>
              <a:spLocks noChangeArrowheads="1"/>
            </p:cNvSpPr>
            <p:nvPr/>
          </p:nvSpPr>
          <p:spPr bwMode="auto">
            <a:xfrm>
              <a:off x="3888" y="2496"/>
              <a:ext cx="1152" cy="1152"/>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ClrTx/>
                <a:buSzTx/>
                <a:buFontTx/>
                <a:buNone/>
              </a:pPr>
              <a:endParaRPr lang="fr-FR" altLang="zh-TW" sz="2400">
                <a:ea typeface="MS PGothic" panose="020B0600070205080204" pitchFamily="34" charset="-128"/>
              </a:endParaRPr>
            </a:p>
          </p:txBody>
        </p:sp>
        <p:sp>
          <p:nvSpPr>
            <p:cNvPr id="115719" name="Oval 5">
              <a:extLst>
                <a:ext uri="{FF2B5EF4-FFF2-40B4-BE49-F238E27FC236}">
                  <a16:creationId xmlns:a16="http://schemas.microsoft.com/office/drawing/2014/main" id="{DEE41FD2-D5F0-49A7-A5DA-21A97CDFD563}"/>
                </a:ext>
              </a:extLst>
            </p:cNvPr>
            <p:cNvSpPr>
              <a:spLocks noChangeArrowheads="1"/>
            </p:cNvSpPr>
            <p:nvPr/>
          </p:nvSpPr>
          <p:spPr bwMode="auto">
            <a:xfrm>
              <a:off x="4128" y="2736"/>
              <a:ext cx="672" cy="672"/>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ClrTx/>
                <a:buSzTx/>
                <a:buFontTx/>
                <a:buNone/>
              </a:pPr>
              <a:r>
                <a:rPr lang="en-US" altLang="zh-TW" sz="2400" dirty="0">
                  <a:solidFill>
                    <a:schemeClr val="accent2"/>
                  </a:solidFill>
                  <a:ea typeface="MS PGothic" panose="020B0600070205080204" pitchFamily="34" charset="-128"/>
                </a:rPr>
                <a:t>Kernel</a:t>
              </a:r>
            </a:p>
          </p:txBody>
        </p:sp>
        <p:sp>
          <p:nvSpPr>
            <p:cNvPr id="115720" name="Text Box 6">
              <a:extLst>
                <a:ext uri="{FF2B5EF4-FFF2-40B4-BE49-F238E27FC236}">
                  <a16:creationId xmlns:a16="http://schemas.microsoft.com/office/drawing/2014/main" id="{8A6D7ED3-3866-4685-B779-FCEDBA76C98D}"/>
                </a:ext>
              </a:extLst>
            </p:cNvPr>
            <p:cNvSpPr txBox="1">
              <a:spLocks noChangeArrowheads="1"/>
            </p:cNvSpPr>
            <p:nvPr/>
          </p:nvSpPr>
          <p:spPr bwMode="auto">
            <a:xfrm>
              <a:off x="4224" y="2498"/>
              <a:ext cx="45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400" dirty="0">
                  <a:ea typeface="MS PGothic" panose="020B0600070205080204" pitchFamily="34" charset="-128"/>
                </a:rPr>
                <a:t>Shell</a:t>
              </a:r>
            </a:p>
          </p:txBody>
        </p:sp>
        <p:sp>
          <p:nvSpPr>
            <p:cNvPr id="115721" name="Text Box 7">
              <a:extLst>
                <a:ext uri="{FF2B5EF4-FFF2-40B4-BE49-F238E27FC236}">
                  <a16:creationId xmlns:a16="http://schemas.microsoft.com/office/drawing/2014/main" id="{AC46FBBE-F665-41E4-BFE9-E769C9F1CB5C}"/>
                </a:ext>
              </a:extLst>
            </p:cNvPr>
            <p:cNvSpPr txBox="1">
              <a:spLocks noChangeArrowheads="1"/>
            </p:cNvSpPr>
            <p:nvPr/>
          </p:nvSpPr>
          <p:spPr bwMode="auto">
            <a:xfrm>
              <a:off x="3792" y="1826"/>
              <a:ext cx="528" cy="2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2400">
                  <a:ea typeface="MS PGothic" panose="020B0600070205080204" pitchFamily="34" charset="-128"/>
                </a:rPr>
                <a:t>User</a:t>
              </a:r>
            </a:p>
          </p:txBody>
        </p:sp>
        <p:sp>
          <p:nvSpPr>
            <p:cNvPr id="115722" name="Text Box 8">
              <a:extLst>
                <a:ext uri="{FF2B5EF4-FFF2-40B4-BE49-F238E27FC236}">
                  <a16:creationId xmlns:a16="http://schemas.microsoft.com/office/drawing/2014/main" id="{59F6DFE4-B233-41D0-8AFA-F94FCFDFFF50}"/>
                </a:ext>
              </a:extLst>
            </p:cNvPr>
            <p:cNvSpPr txBox="1">
              <a:spLocks noChangeArrowheads="1"/>
            </p:cNvSpPr>
            <p:nvPr/>
          </p:nvSpPr>
          <p:spPr bwMode="auto">
            <a:xfrm>
              <a:off x="4128" y="2128"/>
              <a:ext cx="358"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a:ea typeface="MS PGothic" panose="020B0600070205080204" pitchFamily="34" charset="-128"/>
                </a:rPr>
                <a:t>input</a:t>
              </a:r>
            </a:p>
          </p:txBody>
        </p:sp>
        <p:sp>
          <p:nvSpPr>
            <p:cNvPr id="115723" name="Line 9">
              <a:extLst>
                <a:ext uri="{FF2B5EF4-FFF2-40B4-BE49-F238E27FC236}">
                  <a16:creationId xmlns:a16="http://schemas.microsoft.com/office/drawing/2014/main" id="{330C19DE-D224-4B58-AFA5-F43BE2DAA489}"/>
                </a:ext>
              </a:extLst>
            </p:cNvPr>
            <p:cNvSpPr>
              <a:spLocks noChangeShapeType="1"/>
            </p:cNvSpPr>
            <p:nvPr/>
          </p:nvSpPr>
          <p:spPr bwMode="auto">
            <a:xfrm>
              <a:off x="4080" y="2112"/>
              <a:ext cx="96"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4">
            <a:extLst>
              <a:ext uri="{FF2B5EF4-FFF2-40B4-BE49-F238E27FC236}">
                <a16:creationId xmlns:a16="http://schemas.microsoft.com/office/drawing/2014/main" id="{BF6EC03D-4BE1-467C-8173-34F708C48516}"/>
              </a:ext>
            </a:extLst>
          </p:cNvPr>
          <p:cNvSpPr>
            <a:spLocks noGrp="1" noChangeArrowheads="1"/>
          </p:cNvSpPr>
          <p:nvPr>
            <p:ph type="title"/>
          </p:nvPr>
        </p:nvSpPr>
        <p:spPr/>
        <p:txBody>
          <a:bodyPr/>
          <a:lstStyle/>
          <a:p>
            <a:pPr eaLnBrk="1" hangingPunct="1"/>
            <a:r>
              <a:rPr lang="en-US" altLang="ja-JP"/>
              <a:t>Directory Structure</a:t>
            </a:r>
          </a:p>
        </p:txBody>
      </p:sp>
      <p:sp>
        <p:nvSpPr>
          <p:cNvPr id="117764" name="Rectangle 5">
            <a:extLst>
              <a:ext uri="{FF2B5EF4-FFF2-40B4-BE49-F238E27FC236}">
                <a16:creationId xmlns:a16="http://schemas.microsoft.com/office/drawing/2014/main" id="{A89F2CA0-9B0A-4E35-9FBF-C4369E67FDF5}"/>
              </a:ext>
            </a:extLst>
          </p:cNvPr>
          <p:cNvSpPr>
            <a:spLocks noGrp="1" noChangeArrowheads="1"/>
          </p:cNvSpPr>
          <p:nvPr>
            <p:ph idx="1"/>
          </p:nvPr>
        </p:nvSpPr>
        <p:spPr/>
        <p:txBody>
          <a:bodyPr/>
          <a:lstStyle/>
          <a:p>
            <a:pPr eaLnBrk="1" hangingPunct="1"/>
            <a:r>
              <a:rPr lang="en-US" altLang="zh-TW" dirty="0"/>
              <a:t>Linux</a:t>
            </a:r>
            <a:r>
              <a:rPr lang="zh-TW" altLang="en-US" dirty="0"/>
              <a:t>統一由</a:t>
            </a:r>
            <a:r>
              <a:rPr lang="en-US" altLang="zh-TW" dirty="0"/>
              <a:t>/ (root)</a:t>
            </a:r>
            <a:r>
              <a:rPr lang="zh-TW" altLang="en-US" dirty="0"/>
              <a:t>作為根目錄，系統內所有的目錄都依附在</a:t>
            </a:r>
            <a:r>
              <a:rPr lang="en-US" altLang="zh-TW" dirty="0"/>
              <a:t>/ </a:t>
            </a:r>
            <a:r>
              <a:rPr lang="zh-TW" altLang="en-US" dirty="0"/>
              <a:t>底下</a:t>
            </a:r>
          </a:p>
          <a:p>
            <a:pPr lvl="1" eaLnBrk="1" hangingPunct="1"/>
            <a:r>
              <a:rPr lang="zh-TW" altLang="en-US" dirty="0"/>
              <a:t>不同的硬碟或分割區 </a:t>
            </a:r>
            <a:r>
              <a:rPr lang="en-US" altLang="zh-TW" dirty="0"/>
              <a:t>(partition)</a:t>
            </a:r>
            <a:r>
              <a:rPr lang="zh-TW" altLang="en-US" dirty="0"/>
              <a:t>，也都在</a:t>
            </a:r>
            <a:r>
              <a:rPr lang="en-US" altLang="zh-TW" dirty="0"/>
              <a:t>/ </a:t>
            </a:r>
            <a:r>
              <a:rPr lang="zh-TW" altLang="en-US" dirty="0"/>
              <a:t>底下，透過</a:t>
            </a:r>
            <a:r>
              <a:rPr lang="en-US" altLang="zh-TW" dirty="0"/>
              <a:t>mount (</a:t>
            </a:r>
            <a:r>
              <a:rPr lang="zh-TW" altLang="en-US" dirty="0"/>
              <a:t>掛載</a:t>
            </a:r>
            <a:r>
              <a:rPr lang="en-US" altLang="zh-TW" dirty="0"/>
              <a:t>)</a:t>
            </a:r>
            <a:r>
              <a:rPr lang="zh-TW" altLang="en-US" dirty="0"/>
              <a:t>的方式，掛載起來使用</a:t>
            </a:r>
          </a:p>
          <a:p>
            <a:pPr lvl="1" eaLnBrk="1" hangingPunct="1"/>
            <a:r>
              <a:rPr lang="en-US" altLang="zh-TW" dirty="0"/>
              <a:t>Windows</a:t>
            </a:r>
            <a:r>
              <a:rPr lang="zh-TW" altLang="en-US" dirty="0"/>
              <a:t>則是由</a:t>
            </a:r>
            <a:r>
              <a:rPr lang="en-US" altLang="zh-TW" dirty="0"/>
              <a:t>C:\, D:\</a:t>
            </a:r>
            <a:r>
              <a:rPr lang="zh-TW" altLang="en-US" dirty="0"/>
              <a:t>的順序編排而成</a:t>
            </a:r>
          </a:p>
          <a:p>
            <a:pPr lvl="1" eaLnBrk="1" hangingPunct="1"/>
            <a:r>
              <a:rPr lang="en-US" altLang="ja-JP" dirty="0"/>
              <a:t>All directories are in a </a:t>
            </a:r>
            <a:r>
              <a:rPr lang="en-US" altLang="ja-JP" dirty="0">
                <a:solidFill>
                  <a:srgbClr val="FFFF00"/>
                </a:solidFill>
              </a:rPr>
              <a:t>hierarchical structure (tree structure)</a:t>
            </a:r>
          </a:p>
          <a:p>
            <a:pPr lvl="1" eaLnBrk="1" hangingPunct="1"/>
            <a:r>
              <a:rPr lang="en-US" altLang="ja-JP" dirty="0"/>
              <a:t>Users have the own directory (</a:t>
            </a:r>
            <a:r>
              <a:rPr lang="en-US" altLang="ja-JP" dirty="0">
                <a:solidFill>
                  <a:srgbClr val="FFFF00"/>
                </a:solidFill>
              </a:rPr>
              <a:t>home</a:t>
            </a:r>
            <a:r>
              <a:rPr lang="en-US" altLang="ja-JP" dirty="0"/>
              <a:t> directory)</a:t>
            </a:r>
            <a:endParaRPr lang="en-US" altLang="zh-TW" dirty="0"/>
          </a:p>
          <a:p>
            <a:pPr lvl="1" eaLnBrk="1" hangingPunct="1"/>
            <a:r>
              <a:rPr lang="en-US" altLang="ja-JP" dirty="0"/>
              <a:t>The </a:t>
            </a:r>
            <a:r>
              <a:rPr lang="en-US" altLang="ja-JP" i="1" dirty="0"/>
              <a:t>path</a:t>
            </a:r>
            <a:r>
              <a:rPr lang="en-US" altLang="ja-JP" dirty="0"/>
              <a:t> is the location of a file or directory within the tree,</a:t>
            </a:r>
            <a:r>
              <a:rPr lang="en-US" altLang="zh-TW" dirty="0"/>
              <a:t> </a:t>
            </a:r>
            <a:r>
              <a:rPr lang="en-US" altLang="ja-JP" dirty="0"/>
              <a:t>e.g. /</a:t>
            </a:r>
            <a:r>
              <a:rPr lang="en-US" altLang="ja-JP" dirty="0" err="1"/>
              <a:t>usr</a:t>
            </a:r>
            <a:r>
              <a:rPr lang="en-US" altLang="ja-JP" dirty="0"/>
              <a:t>/</a:t>
            </a:r>
            <a:r>
              <a:rPr lang="en-US" altLang="ja-JP" dirty="0" err="1"/>
              <a:t>sbin</a:t>
            </a:r>
            <a:r>
              <a:rPr lang="en-US" altLang="ja-JP" dirty="0"/>
              <a:t>/bzip2, .</a:t>
            </a:r>
            <a:r>
              <a:rPr lang="en-US" altLang="zh-TW" dirty="0"/>
              <a:t>./../john, /home/john</a:t>
            </a:r>
            <a:endParaRPr lang="en-US" altLang="ja-JP" dirty="0"/>
          </a:p>
          <a:p>
            <a:pPr lvl="1" eaLnBrk="1" hangingPunct="1"/>
            <a:r>
              <a:rPr lang="en-US" altLang="zh-TW" dirty="0"/>
              <a:t>S</a:t>
            </a:r>
            <a:r>
              <a:rPr lang="en-US" altLang="ja-JP" dirty="0"/>
              <a:t>upport access control by defining permissions for read,</a:t>
            </a:r>
            <a:r>
              <a:rPr lang="en-US" altLang="zh-TW" dirty="0"/>
              <a:t> </a:t>
            </a:r>
            <a:r>
              <a:rPr lang="en-US" altLang="ja-JP" dirty="0"/>
              <a:t>write, and execution</a:t>
            </a:r>
          </a:p>
          <a:p>
            <a:pPr eaLnBrk="1" hangingPunct="1"/>
            <a:endParaRPr lang="en-US" altLang="ja-JP" dirty="0"/>
          </a:p>
        </p:txBody>
      </p:sp>
      <p:sp>
        <p:nvSpPr>
          <p:cNvPr id="117762" name="投影片編號版面配置區 4">
            <a:extLst>
              <a:ext uri="{FF2B5EF4-FFF2-40B4-BE49-F238E27FC236}">
                <a16:creationId xmlns:a16="http://schemas.microsoft.com/office/drawing/2014/main" id="{D3DCAFA1-EFB0-4310-A623-7ED5BA051112}"/>
              </a:ext>
            </a:extLst>
          </p:cNvPr>
          <p:cNvSpPr>
            <a:spLocks noGrp="1"/>
          </p:cNvSpPr>
          <p:nvPr>
            <p:ph type="sldNum" sz="quarter" idx="4294967295"/>
          </p:nvPr>
        </p:nvSpPr>
        <p:spPr>
          <a:xfrm>
            <a:off x="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fld id="{5929992C-EC46-45A5-90C9-9B4DDAF425B9}" type="slidenum">
              <a:rPr kumimoji="0" lang="zh-TW" altLang="en-US" sz="1600">
                <a:latin typeface="Times New Roman" panose="02020603050405020304" pitchFamily="18" charset="0"/>
              </a:rPr>
              <a:pPr algn="l">
                <a:spcBef>
                  <a:spcPct val="0"/>
                </a:spcBef>
                <a:buClrTx/>
                <a:buSzTx/>
                <a:buFontTx/>
                <a:buNone/>
              </a:pPr>
              <a:t>77</a:t>
            </a:fld>
            <a:endParaRPr kumimoji="0" lang="en-US" altLang="zh-TW" sz="1600">
              <a:latin typeface="Times New Roman" panose="02020603050405020304"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8">
            <a:extLst>
              <a:ext uri="{FF2B5EF4-FFF2-40B4-BE49-F238E27FC236}">
                <a16:creationId xmlns:a16="http://schemas.microsoft.com/office/drawing/2014/main" id="{0E445554-786B-4DFA-913E-F85AC655E1F1}"/>
              </a:ext>
            </a:extLst>
          </p:cNvPr>
          <p:cNvSpPr>
            <a:spLocks noGrp="1" noChangeArrowheads="1"/>
          </p:cNvSpPr>
          <p:nvPr>
            <p:ph type="title"/>
          </p:nvPr>
        </p:nvSpPr>
        <p:spPr/>
        <p:txBody>
          <a:bodyPr/>
          <a:lstStyle/>
          <a:p>
            <a:pPr eaLnBrk="1" hangingPunct="1"/>
            <a:r>
              <a:rPr lang="en-US" altLang="ja-JP"/>
              <a:t>Directory Structure</a:t>
            </a:r>
          </a:p>
        </p:txBody>
      </p:sp>
      <p:pic>
        <p:nvPicPr>
          <p:cNvPr id="118788" name="Picture 4" descr="Drawing1">
            <a:extLst>
              <a:ext uri="{FF2B5EF4-FFF2-40B4-BE49-F238E27FC236}">
                <a16:creationId xmlns:a16="http://schemas.microsoft.com/office/drawing/2014/main" id="{347880DD-69A8-4A06-9572-94D1E5B592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77334" y="1793631"/>
            <a:ext cx="8155188" cy="2713709"/>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8786" name="投影片編號版面配置區 3">
            <a:extLst>
              <a:ext uri="{FF2B5EF4-FFF2-40B4-BE49-F238E27FC236}">
                <a16:creationId xmlns:a16="http://schemas.microsoft.com/office/drawing/2014/main" id="{D2C8C24C-B523-4E79-8D0B-7D6FB1839602}"/>
              </a:ext>
            </a:extLst>
          </p:cNvPr>
          <p:cNvSpPr>
            <a:spLocks noGrp="1"/>
          </p:cNvSpPr>
          <p:nvPr>
            <p:ph type="sldNum" sz="quarter" idx="4294967295"/>
          </p:nvPr>
        </p:nvSpPr>
        <p:spPr>
          <a:xfrm>
            <a:off x="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fld id="{ED4934E5-C18C-4568-AB06-FA33943B9E1D}" type="slidenum">
              <a:rPr kumimoji="0" lang="zh-TW" altLang="en-US" sz="1600">
                <a:latin typeface="Times New Roman" panose="02020603050405020304" pitchFamily="18" charset="0"/>
              </a:rPr>
              <a:pPr algn="ctr">
                <a:spcBef>
                  <a:spcPct val="0"/>
                </a:spcBef>
                <a:buClrTx/>
                <a:buSzTx/>
                <a:buFontTx/>
                <a:buNone/>
              </a:pPr>
              <a:t>78</a:t>
            </a:fld>
            <a:endParaRPr kumimoji="0" lang="en-US" altLang="zh-TW" sz="1600">
              <a:latin typeface="Times New Roman" panose="02020603050405020304"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標題 1">
            <a:extLst>
              <a:ext uri="{FF2B5EF4-FFF2-40B4-BE49-F238E27FC236}">
                <a16:creationId xmlns:a16="http://schemas.microsoft.com/office/drawing/2014/main" id="{196D4630-1E4F-4DA3-A1F5-5A6CBD24EB91}"/>
              </a:ext>
            </a:extLst>
          </p:cNvPr>
          <p:cNvSpPr>
            <a:spLocks noGrp="1" noChangeArrowheads="1"/>
          </p:cNvSpPr>
          <p:nvPr>
            <p:ph type="title"/>
          </p:nvPr>
        </p:nvSpPr>
        <p:spPr/>
        <p:txBody>
          <a:bodyPr>
            <a:normAutofit/>
          </a:bodyPr>
          <a:lstStyle/>
          <a:p>
            <a:r>
              <a:rPr lang="en-US" altLang="zh-TW" b="1"/>
              <a:t>Linux </a:t>
            </a:r>
            <a:r>
              <a:rPr lang="zh-TW" altLang="en-US" b="1"/>
              <a:t>檔案系統架構</a:t>
            </a:r>
            <a:br>
              <a:rPr lang="zh-TW" altLang="en-US" b="1"/>
            </a:br>
            <a:endParaRPr lang="zh-TW" altLang="en-US"/>
          </a:p>
        </p:txBody>
      </p:sp>
      <p:sp>
        <p:nvSpPr>
          <p:cNvPr id="119811" name="內容版面配置區 2">
            <a:extLst>
              <a:ext uri="{FF2B5EF4-FFF2-40B4-BE49-F238E27FC236}">
                <a16:creationId xmlns:a16="http://schemas.microsoft.com/office/drawing/2014/main" id="{B67A9DDB-DB30-4491-AA3B-BA78C7C9D132}"/>
              </a:ext>
            </a:extLst>
          </p:cNvPr>
          <p:cNvSpPr>
            <a:spLocks noGrp="1" noChangeArrowheads="1"/>
          </p:cNvSpPr>
          <p:nvPr>
            <p:ph idx="1"/>
          </p:nvPr>
        </p:nvSpPr>
        <p:spPr/>
        <p:txBody>
          <a:bodyPr/>
          <a:lstStyle/>
          <a:p>
            <a:r>
              <a:rPr lang="en-US" altLang="zh-TW"/>
              <a:t>/ </a:t>
            </a:r>
            <a:r>
              <a:rPr lang="zh-TW" altLang="en-US"/>
              <a:t>根目錄</a:t>
            </a:r>
            <a:endParaRPr lang="en-US" altLang="zh-TW"/>
          </a:p>
          <a:p>
            <a:r>
              <a:rPr lang="en-US" altLang="zh-TW"/>
              <a:t>/bin, /sbin</a:t>
            </a:r>
          </a:p>
          <a:p>
            <a:pPr lvl="1"/>
            <a:r>
              <a:rPr lang="en-US" altLang="zh-TW"/>
              <a:t>/bin </a:t>
            </a:r>
            <a:r>
              <a:rPr lang="zh-TW" altLang="en-US"/>
              <a:t>主要放置一般使用者可以操作的指令，</a:t>
            </a:r>
            <a:r>
              <a:rPr lang="en-US" altLang="zh-TW"/>
              <a:t>/sbin </a:t>
            </a:r>
            <a:r>
              <a:rPr lang="zh-TW" altLang="en-US"/>
              <a:t>放置系統管理員可以操作的指令。</a:t>
            </a:r>
            <a:endParaRPr lang="en-US" altLang="zh-TW"/>
          </a:p>
          <a:p>
            <a:r>
              <a:rPr lang="en-US" altLang="zh-TW"/>
              <a:t>/boot</a:t>
            </a:r>
            <a:br>
              <a:rPr lang="en-US" altLang="zh-TW"/>
            </a:br>
            <a:r>
              <a:rPr lang="zh-TW" altLang="en-US"/>
              <a:t>主要放置開機相關檔案</a:t>
            </a:r>
          </a:p>
          <a:p>
            <a:r>
              <a:rPr lang="en-US" altLang="zh-TW"/>
              <a:t>/dev</a:t>
            </a:r>
            <a:br>
              <a:rPr lang="zh-TW" altLang="en-US"/>
            </a:br>
            <a:r>
              <a:rPr lang="zh-TW" altLang="en-US"/>
              <a:t>放置 </a:t>
            </a:r>
            <a:r>
              <a:rPr lang="en-US" altLang="zh-TW"/>
              <a:t>device </a:t>
            </a:r>
            <a:r>
              <a:rPr lang="zh-TW" altLang="en-US"/>
              <a:t>裝置檔案，包話滑鼠鍵盤等</a:t>
            </a:r>
            <a:endParaRPr lang="en-US" altLang="zh-TW"/>
          </a:p>
          <a:p>
            <a:r>
              <a:rPr lang="en-US" altLang="zh-TW"/>
              <a:t>/etc</a:t>
            </a:r>
            <a:br>
              <a:rPr lang="en-US" altLang="zh-TW"/>
            </a:br>
            <a:r>
              <a:rPr lang="zh-TW" altLang="en-US"/>
              <a:t>主要放置系統檔案</a:t>
            </a:r>
            <a:endParaRPr lang="en-US" altLang="zh-TW"/>
          </a:p>
          <a:p>
            <a:r>
              <a:rPr lang="en-US" altLang="zh-TW"/>
              <a:t>/home, /root</a:t>
            </a:r>
          </a:p>
          <a:p>
            <a:pPr lvl="1"/>
            <a:r>
              <a:rPr lang="en-US" altLang="zh-TW"/>
              <a:t>/home </a:t>
            </a:r>
            <a:r>
              <a:rPr lang="zh-TW" altLang="en-US"/>
              <a:t>主要是一般帳戶的家目錄，</a:t>
            </a:r>
            <a:r>
              <a:rPr lang="en-US" altLang="zh-TW"/>
              <a:t>/root </a:t>
            </a:r>
            <a:r>
              <a:rPr lang="zh-TW" altLang="en-US"/>
              <a:t>為系統管理者的家目錄</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為什麼需要平行計算</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解決大型問題</a:t>
            </a:r>
            <a:endParaRPr lang="en-US" altLang="zh-TW" dirty="0"/>
          </a:p>
          <a:p>
            <a:pPr lvl="1"/>
            <a:r>
              <a:rPr lang="zh-TW" altLang="en-US" dirty="0"/>
              <a:t>解決難以在單一電腦上解決的大問題</a:t>
            </a:r>
            <a:r>
              <a:rPr lang="en-US" altLang="zh-TW" dirty="0"/>
              <a:t> </a:t>
            </a:r>
          </a:p>
          <a:p>
            <a:r>
              <a:rPr lang="zh-TW" altLang="en-US" dirty="0"/>
              <a:t>科學計算</a:t>
            </a:r>
            <a:r>
              <a:rPr lang="en-US" altLang="zh-TW" dirty="0"/>
              <a:t>(Scientific computing): </a:t>
            </a:r>
          </a:p>
          <a:p>
            <a:pPr lvl="1"/>
            <a:r>
              <a:rPr lang="en-US" altLang="zh-TW" dirty="0"/>
              <a:t>Trillion particles </a:t>
            </a:r>
          </a:p>
          <a:p>
            <a:pPr lvl="1"/>
            <a:r>
              <a:rPr lang="en-US" altLang="zh-TW" dirty="0"/>
              <a:t>Tens and hundreds of parameters </a:t>
            </a:r>
          </a:p>
          <a:p>
            <a:pPr lvl="1"/>
            <a:r>
              <a:rPr lang="en-US" altLang="zh-TW" dirty="0"/>
              <a:t>TBs of data to be processed/analyzed </a:t>
            </a:r>
          </a:p>
          <a:p>
            <a:pPr lvl="1"/>
            <a:r>
              <a:rPr lang="en-US" altLang="zh-TW" dirty="0"/>
              <a:t>Several hours of execution using millions of cores ( </a:t>
            </a:r>
            <a:r>
              <a:rPr lang="en-US" altLang="zh-TW" dirty="0" err="1"/>
              <a:t>PetaFLOPS</a:t>
            </a:r>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1547692" y="4686951"/>
            <a:ext cx="6943725" cy="1400175"/>
          </a:xfrm>
          <a:prstGeom prst="rect">
            <a:avLst/>
          </a:prstGeom>
        </p:spPr>
      </p:pic>
      <p:sp>
        <p:nvSpPr>
          <p:cNvPr id="6" name="矩形 5"/>
          <p:cNvSpPr/>
          <p:nvPr/>
        </p:nvSpPr>
        <p:spPr>
          <a:xfrm>
            <a:off x="1407965" y="6140799"/>
            <a:ext cx="7954422" cy="523220"/>
          </a:xfrm>
          <a:prstGeom prst="rect">
            <a:avLst/>
          </a:prstGeom>
        </p:spPr>
        <p:txBody>
          <a:bodyPr wrap="none">
            <a:spAutoFit/>
          </a:bodyPr>
          <a:lstStyle/>
          <a:p>
            <a:r>
              <a:rPr lang="zh-TW" altLang="en-US" sz="2800" dirty="0">
                <a:solidFill>
                  <a:srgbClr val="FFFF00"/>
                </a:solidFill>
              </a:rPr>
              <a:t>The world has been driven by science research! </a:t>
            </a:r>
          </a:p>
        </p:txBody>
      </p:sp>
    </p:spTree>
    <p:extLst>
      <p:ext uri="{BB962C8B-B14F-4D97-AF65-F5344CB8AC3E}">
        <p14:creationId xmlns:p14="http://schemas.microsoft.com/office/powerpoint/2010/main" val="4202662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CDFE49-371D-4A54-9A16-A8D44714457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50E9DF8-78F8-48A0-9257-78F6B3176372}"/>
              </a:ext>
            </a:extLst>
          </p:cNvPr>
          <p:cNvSpPr>
            <a:spLocks noGrp="1"/>
          </p:cNvSpPr>
          <p:nvPr>
            <p:ph idx="1"/>
          </p:nvPr>
        </p:nvSpPr>
        <p:spPr/>
        <p:txBody>
          <a:bodyPr>
            <a:normAutofit lnSpcReduction="10000"/>
          </a:bodyPr>
          <a:lstStyle/>
          <a:p>
            <a:pPr>
              <a:defRPr/>
            </a:pPr>
            <a:r>
              <a:rPr lang="en-US" altLang="zh-TW" dirty="0"/>
              <a:t>/lib, /lib64</a:t>
            </a:r>
          </a:p>
          <a:p>
            <a:pPr marL="344487" lvl="1" indent="0">
              <a:buNone/>
              <a:defRPr/>
            </a:pPr>
            <a:r>
              <a:rPr lang="zh-TW" altLang="en-US" dirty="0"/>
              <a:t>主要為系統函式庫和核心函式庫，若是 </a:t>
            </a:r>
            <a:r>
              <a:rPr lang="en-US" altLang="zh-TW" dirty="0"/>
              <a:t>64 </a:t>
            </a:r>
            <a:r>
              <a:rPr lang="zh-TW" altLang="en-US" dirty="0"/>
              <a:t>位元則放在 </a:t>
            </a:r>
            <a:r>
              <a:rPr lang="en-US" altLang="zh-TW" dirty="0"/>
              <a:t>/lib64</a:t>
            </a:r>
          </a:p>
          <a:p>
            <a:pPr marL="344487" lvl="1" indent="0">
              <a:buNone/>
              <a:defRPr/>
            </a:pPr>
            <a:endParaRPr lang="en-US" altLang="zh-TW" dirty="0"/>
          </a:p>
          <a:p>
            <a:pPr>
              <a:defRPr/>
            </a:pPr>
            <a:r>
              <a:rPr lang="en-US" altLang="zh-TW" dirty="0"/>
              <a:t>/proc</a:t>
            </a:r>
            <a:br>
              <a:rPr lang="zh-TW" altLang="en-US" dirty="0"/>
            </a:br>
            <a:r>
              <a:rPr lang="zh-TW" altLang="en-US" dirty="0"/>
              <a:t>將記憶體內的資料做成檔案類型</a:t>
            </a:r>
            <a:endParaRPr lang="en-US" altLang="zh-TW" dirty="0"/>
          </a:p>
          <a:p>
            <a:pPr>
              <a:defRPr/>
            </a:pPr>
            <a:endParaRPr lang="en-US" altLang="zh-TW" dirty="0"/>
          </a:p>
          <a:p>
            <a:pPr>
              <a:defRPr/>
            </a:pPr>
            <a:r>
              <a:rPr lang="en-US" altLang="zh-TW" dirty="0"/>
              <a:t>/sys</a:t>
            </a:r>
          </a:p>
          <a:p>
            <a:pPr marL="327025" lvl="1" indent="0">
              <a:buNone/>
              <a:defRPr/>
            </a:pPr>
            <a:r>
              <a:rPr lang="zh-TW" altLang="en-US" dirty="0"/>
              <a:t>與 </a:t>
            </a:r>
            <a:r>
              <a:rPr lang="en-US" altLang="zh-TW" dirty="0"/>
              <a:t>/proc </a:t>
            </a:r>
            <a:r>
              <a:rPr lang="zh-TW" altLang="en-US" dirty="0"/>
              <a:t>類似，但主要針對硬體相關參數</a:t>
            </a:r>
            <a:endParaRPr lang="en-US" altLang="zh-TW" dirty="0"/>
          </a:p>
          <a:p>
            <a:pPr marL="327025" lvl="1" indent="0">
              <a:buNone/>
              <a:defRPr/>
            </a:pPr>
            <a:endParaRPr lang="en-US" altLang="zh-TW" dirty="0"/>
          </a:p>
          <a:p>
            <a:pPr>
              <a:defRPr/>
            </a:pPr>
            <a:r>
              <a:rPr lang="en-US" altLang="zh-TW" dirty="0"/>
              <a:t>/</a:t>
            </a:r>
            <a:r>
              <a:rPr lang="en-US" altLang="zh-TW" dirty="0" err="1"/>
              <a:t>usr</a:t>
            </a:r>
            <a:endParaRPr lang="en-US" altLang="zh-TW" dirty="0"/>
          </a:p>
          <a:p>
            <a:pPr marL="327025" lvl="1" indent="0">
              <a:buNone/>
              <a:defRPr/>
            </a:pPr>
            <a:r>
              <a:rPr lang="en-US" altLang="zh-TW" dirty="0"/>
              <a:t>/</a:t>
            </a:r>
            <a:r>
              <a:rPr lang="en-US" altLang="zh-TW" dirty="0" err="1"/>
              <a:t>usr</a:t>
            </a:r>
            <a:r>
              <a:rPr lang="en-US" altLang="zh-TW" dirty="0"/>
              <a:t> </a:t>
            </a:r>
            <a:r>
              <a:rPr lang="zh-TW" altLang="en-US" dirty="0"/>
              <a:t>全名為 </a:t>
            </a:r>
            <a:r>
              <a:rPr lang="en-US" altLang="zh-TW" dirty="0" err="1"/>
              <a:t>unix</a:t>
            </a:r>
            <a:r>
              <a:rPr lang="en-US" altLang="zh-TW" dirty="0"/>
              <a:t> software resource </a:t>
            </a:r>
            <a:r>
              <a:rPr lang="zh-TW" altLang="en-US" dirty="0"/>
              <a:t>縮寫，放置系統相關軟體、服務（注意不是 </a:t>
            </a:r>
            <a:r>
              <a:rPr lang="en-US" altLang="zh-TW" dirty="0"/>
              <a:t>user </a:t>
            </a:r>
            <a:r>
              <a:rPr lang="zh-TW" altLang="en-US" dirty="0"/>
              <a:t>的縮寫喔！）</a:t>
            </a:r>
          </a:p>
          <a:p>
            <a:pPr lvl="1" indent="-342900">
              <a:defRPr/>
            </a:pPr>
            <a:endParaRPr lang="zh-TW" altLang="en-US" dirty="0"/>
          </a:p>
          <a:p>
            <a:pPr lvl="1" indent="-342900">
              <a:defRPr/>
            </a:pPr>
            <a:endParaRPr lang="zh-TW"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A88099-662C-42DD-B71A-011F5E0647D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A4F16D2-0FC1-4F86-9A5A-E82200D4E031}"/>
              </a:ext>
            </a:extLst>
          </p:cNvPr>
          <p:cNvSpPr>
            <a:spLocks noGrp="1"/>
          </p:cNvSpPr>
          <p:nvPr>
            <p:ph idx="1"/>
          </p:nvPr>
        </p:nvSpPr>
        <p:spPr/>
        <p:txBody>
          <a:bodyPr>
            <a:normAutofit fontScale="92500" lnSpcReduction="10000"/>
          </a:bodyPr>
          <a:lstStyle/>
          <a:p>
            <a:pPr>
              <a:defRPr/>
            </a:pPr>
            <a:r>
              <a:rPr lang="en-US" altLang="zh-TW" dirty="0"/>
              <a:t>/</a:t>
            </a:r>
            <a:r>
              <a:rPr lang="en-US" altLang="zh-TW" dirty="0" err="1"/>
              <a:t>var</a:t>
            </a:r>
            <a:endParaRPr lang="en-US" altLang="zh-TW" dirty="0"/>
          </a:p>
          <a:p>
            <a:pPr marL="327025" lvl="1" indent="0">
              <a:buNone/>
              <a:defRPr/>
            </a:pPr>
            <a:r>
              <a:rPr lang="zh-TW" altLang="en-US" dirty="0"/>
              <a:t>全名為 </a:t>
            </a:r>
            <a:r>
              <a:rPr lang="en-US" altLang="zh-TW" dirty="0"/>
              <a:t>variable</a:t>
            </a:r>
            <a:r>
              <a:rPr lang="zh-TW" altLang="en-US" dirty="0"/>
              <a:t>，放置一些變數或記錄檔</a:t>
            </a:r>
            <a:endParaRPr lang="en-US" altLang="zh-TW" dirty="0"/>
          </a:p>
          <a:p>
            <a:pPr>
              <a:defRPr/>
            </a:pPr>
            <a:r>
              <a:rPr lang="en-US" altLang="zh-TW" dirty="0"/>
              <a:t>/</a:t>
            </a:r>
            <a:r>
              <a:rPr lang="en-US" altLang="zh-TW" dirty="0" err="1"/>
              <a:t>tmp</a:t>
            </a:r>
            <a:endParaRPr lang="en-US" altLang="zh-TW" dirty="0"/>
          </a:p>
          <a:p>
            <a:pPr marL="344487" lvl="1" indent="0">
              <a:buNone/>
              <a:defRPr/>
            </a:pPr>
            <a:r>
              <a:rPr lang="zh-TW" altLang="en-US" dirty="0"/>
              <a:t>全名為 </a:t>
            </a:r>
            <a:r>
              <a:rPr lang="en-US" altLang="zh-TW" dirty="0"/>
              <a:t>temporary</a:t>
            </a:r>
            <a:r>
              <a:rPr lang="zh-TW" altLang="en-US" dirty="0"/>
              <a:t>，放置暫存檔案</a:t>
            </a:r>
            <a:endParaRPr lang="en-US" altLang="zh-TW" dirty="0"/>
          </a:p>
          <a:p>
            <a:pPr>
              <a:defRPr/>
            </a:pPr>
            <a:r>
              <a:rPr lang="en-US" altLang="zh-TW" dirty="0"/>
              <a:t>/media, /</a:t>
            </a:r>
            <a:r>
              <a:rPr lang="en-US" altLang="zh-TW" dirty="0" err="1"/>
              <a:t>mnt</a:t>
            </a:r>
            <a:endParaRPr lang="en-US" altLang="zh-TW" dirty="0"/>
          </a:p>
          <a:p>
            <a:pPr marL="327025" lvl="1" indent="0">
              <a:buNone/>
              <a:defRPr/>
            </a:pPr>
            <a:r>
              <a:rPr lang="zh-TW" altLang="en-US" dirty="0"/>
              <a:t>放置隨插即用的裝置慣用目錄， </a:t>
            </a:r>
            <a:r>
              <a:rPr lang="en-US" altLang="zh-TW" dirty="0"/>
              <a:t>/</a:t>
            </a:r>
            <a:r>
              <a:rPr lang="en-US" altLang="zh-TW" dirty="0" err="1"/>
              <a:t>mnt</a:t>
            </a:r>
            <a:r>
              <a:rPr lang="en-US" altLang="zh-TW" dirty="0"/>
              <a:t> </a:t>
            </a:r>
            <a:r>
              <a:rPr lang="zh-TW" altLang="en-US" dirty="0"/>
              <a:t>為管理員</a:t>
            </a:r>
            <a:r>
              <a:rPr lang="en-US" altLang="zh-TW" dirty="0"/>
              <a:t>/</a:t>
            </a:r>
            <a:r>
              <a:rPr lang="zh-TW" altLang="en-US" dirty="0"/>
              <a:t>使用者手動掛上（</a:t>
            </a:r>
            <a:r>
              <a:rPr lang="en-US" altLang="zh-TW" dirty="0"/>
              <a:t>mount</a:t>
            </a:r>
            <a:r>
              <a:rPr lang="zh-TW" altLang="en-US" dirty="0"/>
              <a:t>）的目錄</a:t>
            </a:r>
            <a:endParaRPr lang="en-US" altLang="zh-TW" dirty="0"/>
          </a:p>
          <a:p>
            <a:pPr>
              <a:defRPr/>
            </a:pPr>
            <a:r>
              <a:rPr lang="en-US" altLang="zh-TW" dirty="0"/>
              <a:t>/opt</a:t>
            </a:r>
          </a:p>
          <a:p>
            <a:pPr marL="327025" lvl="1" indent="0">
              <a:buNone/>
              <a:defRPr/>
            </a:pPr>
            <a:r>
              <a:rPr lang="zh-TW" altLang="en-US" dirty="0"/>
              <a:t>全名為 </a:t>
            </a:r>
            <a:r>
              <a:rPr lang="en-US" altLang="zh-TW" dirty="0"/>
              <a:t>optional</a:t>
            </a:r>
            <a:r>
              <a:rPr lang="zh-TW" altLang="en-US" dirty="0"/>
              <a:t>，通常為第三方廠商放置軟體處</a:t>
            </a:r>
            <a:endParaRPr lang="en-US" altLang="zh-TW" dirty="0"/>
          </a:p>
          <a:p>
            <a:pPr>
              <a:defRPr/>
            </a:pPr>
            <a:r>
              <a:rPr lang="en-US" altLang="zh-TW" dirty="0"/>
              <a:t>/run</a:t>
            </a:r>
            <a:br>
              <a:rPr lang="zh-TW" altLang="en-US" dirty="0"/>
            </a:br>
            <a:r>
              <a:rPr lang="zh-TW" altLang="en-US" dirty="0"/>
              <a:t>系統進行服務軟體運作管理處</a:t>
            </a:r>
            <a:endParaRPr lang="en-US" altLang="zh-TW" dirty="0"/>
          </a:p>
          <a:p>
            <a:pPr>
              <a:defRPr/>
            </a:pPr>
            <a:r>
              <a:rPr lang="en-US" altLang="zh-TW" dirty="0"/>
              <a:t>/</a:t>
            </a:r>
            <a:r>
              <a:rPr lang="en-US" altLang="zh-TW" dirty="0" err="1"/>
              <a:t>srv</a:t>
            </a:r>
            <a:endParaRPr lang="en-US" altLang="zh-TW" dirty="0"/>
          </a:p>
          <a:p>
            <a:pPr marL="327025" lvl="1" indent="0">
              <a:buNone/>
              <a:defRPr/>
            </a:pPr>
            <a:r>
              <a:rPr lang="zh-TW" altLang="en-US" dirty="0"/>
              <a:t>通常是放置開發的服務（</a:t>
            </a:r>
            <a:r>
              <a:rPr lang="en-US" altLang="zh-TW" dirty="0"/>
              <a:t>service</a:t>
            </a:r>
            <a:r>
              <a:rPr lang="zh-TW" altLang="en-US" dirty="0"/>
              <a:t>），如：網站服務 </a:t>
            </a:r>
            <a:r>
              <a:rPr lang="en-US" altLang="zh-TW" dirty="0"/>
              <a:t>www </a:t>
            </a:r>
            <a:r>
              <a:rPr lang="zh-TW" altLang="en-US" dirty="0"/>
              <a:t>等</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6">
            <a:extLst>
              <a:ext uri="{FF2B5EF4-FFF2-40B4-BE49-F238E27FC236}">
                <a16:creationId xmlns:a16="http://schemas.microsoft.com/office/drawing/2014/main" id="{BD851B7F-4AFA-4499-A9F5-4FA68410D830}"/>
              </a:ext>
            </a:extLst>
          </p:cNvPr>
          <p:cNvSpPr>
            <a:spLocks noGrp="1" noChangeArrowheads="1"/>
          </p:cNvSpPr>
          <p:nvPr>
            <p:ph type="title"/>
          </p:nvPr>
        </p:nvSpPr>
        <p:spPr/>
        <p:txBody>
          <a:bodyPr/>
          <a:lstStyle/>
          <a:p>
            <a:pPr eaLnBrk="1" hangingPunct="1"/>
            <a:r>
              <a:rPr lang="en-US" altLang="zh-TW"/>
              <a:t>Other Things to Know</a:t>
            </a:r>
            <a:endParaRPr lang="en-US" altLang="ja-JP"/>
          </a:p>
        </p:txBody>
      </p:sp>
      <p:sp>
        <p:nvSpPr>
          <p:cNvPr id="122884" name="Rectangle 7">
            <a:extLst>
              <a:ext uri="{FF2B5EF4-FFF2-40B4-BE49-F238E27FC236}">
                <a16:creationId xmlns:a16="http://schemas.microsoft.com/office/drawing/2014/main" id="{FEF61B59-9FE0-4ABF-945B-4C0FC1118A81}"/>
              </a:ext>
            </a:extLst>
          </p:cNvPr>
          <p:cNvSpPr>
            <a:spLocks noGrp="1" noChangeArrowheads="1"/>
          </p:cNvSpPr>
          <p:nvPr>
            <p:ph idx="1"/>
          </p:nvPr>
        </p:nvSpPr>
        <p:spPr/>
        <p:txBody>
          <a:bodyPr/>
          <a:lstStyle/>
          <a:p>
            <a:pPr eaLnBrk="1" hangingPunct="1"/>
            <a:r>
              <a:rPr lang="en-US" altLang="ja-JP" dirty="0"/>
              <a:t>Normal user and </a:t>
            </a:r>
            <a:r>
              <a:rPr lang="en-US" altLang="zh-TW" dirty="0"/>
              <a:t>s</a:t>
            </a:r>
            <a:r>
              <a:rPr lang="en-US" altLang="ja-JP" dirty="0"/>
              <a:t>uper user</a:t>
            </a:r>
            <a:r>
              <a:rPr lang="en-US" altLang="zh-TW" dirty="0"/>
              <a:t>:</a:t>
            </a:r>
            <a:endParaRPr lang="en-US" altLang="ja-JP" dirty="0"/>
          </a:p>
          <a:p>
            <a:pPr lvl="1" eaLnBrk="1" hangingPunct="1"/>
            <a:r>
              <a:rPr lang="en-US" altLang="zh-TW" dirty="0"/>
              <a:t>T</a:t>
            </a:r>
            <a:r>
              <a:rPr lang="en-US" altLang="ja-JP" dirty="0"/>
              <a:t>here is one special user for administrator, which can do anything</a:t>
            </a:r>
            <a:r>
              <a:rPr lang="en-US" altLang="zh-TW" dirty="0"/>
              <a:t> and </a:t>
            </a:r>
            <a:r>
              <a:rPr lang="en-US" altLang="ja-JP" dirty="0"/>
              <a:t>is called </a:t>
            </a:r>
            <a:r>
              <a:rPr lang="en-US" altLang="ja-JP" dirty="0">
                <a:solidFill>
                  <a:srgbClr val="FFFF00"/>
                </a:solidFill>
              </a:rPr>
              <a:t>root</a:t>
            </a:r>
            <a:r>
              <a:rPr lang="en-US" altLang="ja-JP" dirty="0"/>
              <a:t> or </a:t>
            </a:r>
            <a:r>
              <a:rPr lang="en-US" altLang="ja-JP" dirty="0">
                <a:solidFill>
                  <a:srgbClr val="FFFF00"/>
                </a:solidFill>
              </a:rPr>
              <a:t>superuser</a:t>
            </a:r>
          </a:p>
          <a:p>
            <a:pPr eaLnBrk="1" hangingPunct="1"/>
            <a:r>
              <a:rPr lang="en-US" altLang="ja-JP" dirty="0"/>
              <a:t>Case </a:t>
            </a:r>
            <a:r>
              <a:rPr lang="en-US" altLang="zh-TW" dirty="0"/>
              <a:t>s</a:t>
            </a:r>
            <a:r>
              <a:rPr lang="en-US" altLang="ja-JP" dirty="0"/>
              <a:t>ensitivity</a:t>
            </a:r>
            <a:r>
              <a:rPr lang="en-US" altLang="zh-TW" dirty="0"/>
              <a:t>:</a:t>
            </a:r>
            <a:endParaRPr lang="en-US" altLang="ja-JP" dirty="0"/>
          </a:p>
          <a:p>
            <a:pPr lvl="1" eaLnBrk="1" hangingPunct="1"/>
            <a:r>
              <a:rPr lang="en-US" altLang="zh-TW" dirty="0"/>
              <a:t>Linux</a:t>
            </a:r>
            <a:r>
              <a:rPr lang="en-US" altLang="ja-JP" dirty="0"/>
              <a:t> is case-sensitive</a:t>
            </a:r>
            <a:endParaRPr lang="en-US" altLang="zh-TW" dirty="0"/>
          </a:p>
          <a:p>
            <a:pPr eaLnBrk="1" hangingPunct="1"/>
            <a:r>
              <a:rPr lang="en-US" altLang="ja-JP" dirty="0"/>
              <a:t>Multi-user </a:t>
            </a:r>
            <a:r>
              <a:rPr lang="en-US" altLang="zh-TW" dirty="0"/>
              <a:t>and</a:t>
            </a:r>
            <a:r>
              <a:rPr lang="en-US" altLang="ja-JP" dirty="0"/>
              <a:t> </a:t>
            </a:r>
            <a:r>
              <a:rPr lang="en-US" altLang="zh-TW" dirty="0"/>
              <a:t>m</a:t>
            </a:r>
            <a:r>
              <a:rPr lang="en-US" altLang="ja-JP" dirty="0"/>
              <a:t>ulti-process</a:t>
            </a:r>
            <a:r>
              <a:rPr lang="en-US" altLang="zh-TW" dirty="0"/>
              <a:t>:</a:t>
            </a:r>
            <a:endParaRPr lang="en-US" altLang="ja-JP" dirty="0"/>
          </a:p>
          <a:p>
            <a:pPr lvl="1" eaLnBrk="1" hangingPunct="1"/>
            <a:r>
              <a:rPr lang="en-US" altLang="ja-JP" dirty="0"/>
              <a:t>Many people can use </a:t>
            </a:r>
            <a:r>
              <a:rPr lang="en-US" altLang="zh-TW" dirty="0"/>
              <a:t>a</a:t>
            </a:r>
            <a:r>
              <a:rPr lang="en-US" altLang="ja-JP" dirty="0"/>
              <a:t> machine at the same time</a:t>
            </a:r>
          </a:p>
          <a:p>
            <a:pPr eaLnBrk="1" hangingPunct="1"/>
            <a:r>
              <a:rPr lang="en-US" altLang="ja-JP" dirty="0"/>
              <a:t>File </a:t>
            </a:r>
            <a:r>
              <a:rPr lang="en-US" altLang="zh-TW" dirty="0"/>
              <a:t>and p</a:t>
            </a:r>
            <a:r>
              <a:rPr lang="en-US" altLang="ja-JP" dirty="0"/>
              <a:t>rocess</a:t>
            </a:r>
          </a:p>
          <a:p>
            <a:pPr lvl="1" eaLnBrk="1" hangingPunct="1"/>
            <a:r>
              <a:rPr lang="en-US" altLang="zh-TW" dirty="0"/>
              <a:t>Almost everything (d</a:t>
            </a:r>
            <a:r>
              <a:rPr lang="en-US" altLang="ja-JP" dirty="0"/>
              <a:t>ata, directory, process, hard disk) are expressed as a file</a:t>
            </a:r>
          </a:p>
          <a:p>
            <a:pPr lvl="1" eaLnBrk="1" hangingPunct="1"/>
            <a:r>
              <a:rPr lang="en-US" altLang="ja-JP" i="1" dirty="0"/>
              <a:t>Process</a:t>
            </a:r>
            <a:r>
              <a:rPr lang="en-US" altLang="ja-JP" dirty="0"/>
              <a:t> is a running program identified by a unique id (PID)</a:t>
            </a:r>
          </a:p>
        </p:txBody>
      </p:sp>
      <p:sp>
        <p:nvSpPr>
          <p:cNvPr id="122882" name="投影片編號版面配置區 4">
            <a:extLst>
              <a:ext uri="{FF2B5EF4-FFF2-40B4-BE49-F238E27FC236}">
                <a16:creationId xmlns:a16="http://schemas.microsoft.com/office/drawing/2014/main" id="{B61C4ADF-18EC-48BC-85B6-1BC13BEC13E4}"/>
              </a:ext>
            </a:extLst>
          </p:cNvPr>
          <p:cNvSpPr>
            <a:spLocks noGrp="1"/>
          </p:cNvSpPr>
          <p:nvPr>
            <p:ph type="sldNum" sz="quarter" idx="4294967295"/>
          </p:nvPr>
        </p:nvSpPr>
        <p:spPr>
          <a:xfrm>
            <a:off x="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fld id="{694F04BE-BCD6-401F-83F1-57F712FD842D}" type="slidenum">
              <a:rPr kumimoji="0" lang="zh-TW" altLang="en-US" sz="1600">
                <a:latin typeface="Times New Roman" panose="02020603050405020304" pitchFamily="18" charset="0"/>
              </a:rPr>
              <a:pPr algn="l">
                <a:spcBef>
                  <a:spcPct val="0"/>
                </a:spcBef>
                <a:buClrTx/>
                <a:buSzTx/>
                <a:buFontTx/>
                <a:buNone/>
              </a:pPr>
              <a:t>82</a:t>
            </a:fld>
            <a:endParaRPr kumimoji="0" lang="en-US" altLang="zh-TW" sz="1600">
              <a:latin typeface="Times New Roman" panose="02020603050405020304" pitchFamily="18"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4">
            <a:extLst>
              <a:ext uri="{FF2B5EF4-FFF2-40B4-BE49-F238E27FC236}">
                <a16:creationId xmlns:a16="http://schemas.microsoft.com/office/drawing/2014/main" id="{C971F8EB-FFB3-4705-8724-060CE6817F33}"/>
              </a:ext>
            </a:extLst>
          </p:cNvPr>
          <p:cNvSpPr>
            <a:spLocks noGrp="1" noChangeArrowheads="1"/>
          </p:cNvSpPr>
          <p:nvPr>
            <p:ph type="title"/>
          </p:nvPr>
        </p:nvSpPr>
        <p:spPr/>
        <p:txBody>
          <a:bodyPr/>
          <a:lstStyle/>
          <a:p>
            <a:pPr eaLnBrk="1" hangingPunct="1"/>
            <a:r>
              <a:rPr lang="en-US" altLang="ja-JP"/>
              <a:t>Basic Commands</a:t>
            </a:r>
          </a:p>
        </p:txBody>
      </p:sp>
      <p:sp>
        <p:nvSpPr>
          <p:cNvPr id="123908" name="Rectangle 5">
            <a:extLst>
              <a:ext uri="{FF2B5EF4-FFF2-40B4-BE49-F238E27FC236}">
                <a16:creationId xmlns:a16="http://schemas.microsoft.com/office/drawing/2014/main" id="{6C976D3F-3932-46EE-9DE6-FD99C7C5F680}"/>
              </a:ext>
            </a:extLst>
          </p:cNvPr>
          <p:cNvSpPr>
            <a:spLocks noGrp="1" noChangeArrowheads="1"/>
          </p:cNvSpPr>
          <p:nvPr>
            <p:ph idx="1"/>
          </p:nvPr>
        </p:nvSpPr>
        <p:spPr>
          <a:xfrm>
            <a:off x="677333" y="1474789"/>
            <a:ext cx="11174697" cy="5017451"/>
          </a:xfrm>
        </p:spPr>
        <p:txBody>
          <a:bodyPr/>
          <a:lstStyle/>
          <a:p>
            <a:pPr eaLnBrk="1" hangingPunct="1"/>
            <a:r>
              <a:rPr lang="en-US" altLang="ja-JP" dirty="0"/>
              <a:t>When you </a:t>
            </a:r>
            <a:r>
              <a:rPr lang="en-US" altLang="zh-TW" dirty="0"/>
              <a:t>interact with shell</a:t>
            </a:r>
            <a:r>
              <a:rPr lang="en-US" altLang="ja-JP" dirty="0"/>
              <a:t>, you will see</a:t>
            </a:r>
            <a:r>
              <a:rPr lang="en-US" altLang="zh-TW" dirty="0"/>
              <a:t>s the prompt, something like</a:t>
            </a:r>
            <a:br>
              <a:rPr lang="en-US" altLang="zh-TW" dirty="0"/>
            </a:br>
            <a:r>
              <a:rPr lang="en-US" altLang="zh-TW" b="1" dirty="0" err="1">
                <a:solidFill>
                  <a:srgbClr val="FFFF00"/>
                </a:solidFill>
                <a:latin typeface="Courier New" panose="02070309020205020404" pitchFamily="49" charset="0"/>
                <a:cs typeface="Courier New" panose="02070309020205020404" pitchFamily="49" charset="0"/>
              </a:rPr>
              <a:t>king@my_pc</a:t>
            </a:r>
            <a:r>
              <a:rPr lang="en-US" altLang="zh-TW" b="1" dirty="0">
                <a:solidFill>
                  <a:srgbClr val="FFFF00"/>
                </a:solidFill>
                <a:latin typeface="Courier New" panose="02070309020205020404" pitchFamily="49" charset="0"/>
                <a:cs typeface="Courier New" panose="02070309020205020404" pitchFamily="49" charset="0"/>
              </a:rPr>
              <a:t>:~$</a:t>
            </a:r>
            <a:endParaRPr lang="en-US" altLang="ja-JP" b="1" dirty="0">
              <a:solidFill>
                <a:srgbClr val="FFFF00"/>
              </a:solidFill>
              <a:latin typeface="Courier New" panose="02070309020205020404" pitchFamily="49" charset="0"/>
              <a:cs typeface="Courier New" panose="02070309020205020404" pitchFamily="49" charset="0"/>
            </a:endParaRPr>
          </a:p>
          <a:p>
            <a:pPr eaLnBrk="1" hangingPunct="1"/>
            <a:r>
              <a:rPr lang="en-US" altLang="zh-TW" dirty="0"/>
              <a:t>A</a:t>
            </a:r>
            <a:r>
              <a:rPr lang="en-US" altLang="ja-JP" dirty="0"/>
              <a:t> command consists of three parts, i.e. command name, options, arguments</a:t>
            </a:r>
          </a:p>
          <a:p>
            <a:pPr eaLnBrk="1" hangingPunct="1">
              <a:buFont typeface="Wingdings" panose="05000000000000000000" pitchFamily="2" charset="2"/>
              <a:buNone/>
            </a:pPr>
            <a:r>
              <a:rPr lang="en-US" altLang="zh-TW" dirty="0"/>
              <a:t>	</a:t>
            </a:r>
            <a:r>
              <a:rPr lang="en-US" altLang="zh-TW" b="1" dirty="0" err="1">
                <a:solidFill>
                  <a:srgbClr val="FFFF00"/>
                </a:solidFill>
                <a:latin typeface="Courier New" panose="02070309020205020404" pitchFamily="49" charset="0"/>
                <a:cs typeface="Courier New" panose="02070309020205020404" pitchFamily="49" charset="0"/>
              </a:rPr>
              <a:t>king@my_pc</a:t>
            </a:r>
            <a:r>
              <a:rPr lang="en-US" altLang="zh-TW" b="1" dirty="0">
                <a:solidFill>
                  <a:srgbClr val="FFFF00"/>
                </a:solidFill>
                <a:latin typeface="Courier New" panose="02070309020205020404" pitchFamily="49" charset="0"/>
                <a:cs typeface="Courier New" panose="02070309020205020404" pitchFamily="49" charset="0"/>
              </a:rPr>
              <a:t>:~$</a:t>
            </a:r>
            <a:r>
              <a:rPr lang="en-US" altLang="ja-JP" b="1" dirty="0">
                <a:solidFill>
                  <a:srgbClr val="FFFF00"/>
                </a:solidFill>
                <a:latin typeface="Courier New" panose="02070309020205020404" pitchFamily="49" charset="0"/>
                <a:cs typeface="Courier New" panose="02070309020205020404" pitchFamily="49" charset="0"/>
              </a:rPr>
              <a:t> command-name </a:t>
            </a:r>
            <a:r>
              <a:rPr lang="en-US" altLang="ja-JP" b="1" dirty="0" err="1">
                <a:solidFill>
                  <a:srgbClr val="FFFF00"/>
                </a:solidFill>
                <a:latin typeface="Courier New" panose="02070309020205020404" pitchFamily="49" charset="0"/>
                <a:cs typeface="Courier New" panose="02070309020205020404" pitchFamily="49" charset="0"/>
              </a:rPr>
              <a:t>optionA</a:t>
            </a:r>
            <a:r>
              <a:rPr lang="en-US" altLang="ja-JP" b="1" dirty="0">
                <a:solidFill>
                  <a:srgbClr val="FFFF00"/>
                </a:solidFill>
                <a:latin typeface="Courier New" panose="02070309020205020404" pitchFamily="49" charset="0"/>
                <a:cs typeface="Courier New" panose="02070309020205020404" pitchFamily="49" charset="0"/>
              </a:rPr>
              <a:t> </a:t>
            </a:r>
            <a:r>
              <a:rPr lang="en-US" altLang="ja-JP" b="1" dirty="0" err="1">
                <a:solidFill>
                  <a:srgbClr val="FFFF00"/>
                </a:solidFill>
                <a:latin typeface="Courier New" panose="02070309020205020404" pitchFamily="49" charset="0"/>
                <a:cs typeface="Courier New" panose="02070309020205020404" pitchFamily="49" charset="0"/>
              </a:rPr>
              <a:t>optionB</a:t>
            </a:r>
            <a:r>
              <a:rPr lang="en-US" altLang="ja-JP" b="1" dirty="0">
                <a:solidFill>
                  <a:srgbClr val="FFFF00"/>
                </a:solidFill>
                <a:latin typeface="Courier New" panose="02070309020205020404" pitchFamily="49" charset="0"/>
                <a:cs typeface="Courier New" panose="02070309020205020404" pitchFamily="49" charset="0"/>
              </a:rPr>
              <a:t>  arg1  arg2</a:t>
            </a:r>
            <a:endParaRPr lang="en-US" altLang="zh-TW" b="1" dirty="0">
              <a:solidFill>
                <a:srgbClr val="FFFF00"/>
              </a:solidFill>
              <a:latin typeface="Courier New" panose="02070309020205020404" pitchFamily="49" charset="0"/>
              <a:cs typeface="Courier New" panose="02070309020205020404" pitchFamily="49" charset="0"/>
            </a:endParaRPr>
          </a:p>
          <a:p>
            <a:pPr lvl="1" eaLnBrk="1" hangingPunct="1"/>
            <a:r>
              <a:rPr lang="en-US" altLang="ja-JP" dirty="0">
                <a:ea typeface="MS PGothic" panose="020B0600070205080204" pitchFamily="34" charset="-128"/>
              </a:rPr>
              <a:t>Options always start with </a:t>
            </a:r>
            <a:r>
              <a:rPr lang="en-US" altLang="ja-JP" dirty="0">
                <a:latin typeface="Verdana" panose="020B0604030504040204" pitchFamily="34" charset="0"/>
                <a:ea typeface="MS PGothic" panose="020B0600070205080204" pitchFamily="34" charset="-128"/>
              </a:rPr>
              <a:t>“</a:t>
            </a:r>
            <a:r>
              <a:rPr lang="en-US" altLang="ja-JP" dirty="0">
                <a:ea typeface="MS PGothic" panose="020B0600070205080204" pitchFamily="34" charset="-128"/>
              </a:rPr>
              <a:t>-</a:t>
            </a:r>
            <a:r>
              <a:rPr lang="en-US" altLang="ja-JP" dirty="0">
                <a:latin typeface="Verdana" panose="020B0604030504040204" pitchFamily="34" charset="0"/>
                <a:ea typeface="MS PGothic" panose="020B0600070205080204" pitchFamily="34" charset="-128"/>
              </a:rPr>
              <a:t>”</a:t>
            </a:r>
            <a:endParaRPr lang="en-US" altLang="zh-TW" dirty="0">
              <a:ea typeface="MS PGothic" panose="020B0600070205080204" pitchFamily="34" charset="-128"/>
            </a:endParaRPr>
          </a:p>
          <a:p>
            <a:pPr lvl="1" eaLnBrk="1" hangingPunct="1"/>
            <a:r>
              <a:rPr lang="en-US" altLang="ja-JP" dirty="0">
                <a:ea typeface="MS PGothic" panose="020B0600070205080204" pitchFamily="34" charset="-128"/>
              </a:rPr>
              <a:t>Example:</a:t>
            </a:r>
            <a:br>
              <a:rPr lang="en-US" altLang="zh-TW" dirty="0">
                <a:ea typeface="MS PGothic" panose="020B0600070205080204" pitchFamily="34" charset="-128"/>
              </a:rPr>
            </a:br>
            <a:r>
              <a:rPr lang="en-US" altLang="ja-JP" b="1" dirty="0">
                <a:latin typeface="Courier New" panose="02070309020205020404" pitchFamily="49" charset="0"/>
                <a:ea typeface="MS PGothic" panose="020B0600070205080204" pitchFamily="34" charset="-128"/>
                <a:cs typeface="Courier New" panose="02070309020205020404" pitchFamily="49" charset="0"/>
              </a:rPr>
              <a:t>cd  ..</a:t>
            </a:r>
            <a:br>
              <a:rPr lang="en-US" altLang="zh-TW" b="1" dirty="0">
                <a:latin typeface="Courier New" panose="02070309020205020404" pitchFamily="49" charset="0"/>
                <a:ea typeface="MS PGothic" panose="020B0600070205080204" pitchFamily="34" charset="-128"/>
                <a:cs typeface="Courier New" panose="02070309020205020404" pitchFamily="49" charset="0"/>
              </a:rPr>
            </a:br>
            <a:r>
              <a:rPr lang="en-US" altLang="ja-JP" b="1" dirty="0">
                <a:latin typeface="Courier New" panose="02070309020205020404" pitchFamily="49" charset="0"/>
                <a:ea typeface="MS PGothic" panose="020B0600070205080204" pitchFamily="34" charset="-128"/>
                <a:cs typeface="Courier New" panose="02070309020205020404" pitchFamily="49" charset="0"/>
              </a:rPr>
              <a:t>ls  –l  .</a:t>
            </a:r>
            <a:r>
              <a:rPr lang="en-US" altLang="ja-JP" b="1" dirty="0" err="1">
                <a:latin typeface="Courier New" panose="02070309020205020404" pitchFamily="49" charset="0"/>
                <a:ea typeface="MS PGothic" panose="020B0600070205080204" pitchFamily="34" charset="-128"/>
                <a:cs typeface="Courier New" panose="02070309020205020404" pitchFamily="49" charset="0"/>
              </a:rPr>
              <a:t>bashrc</a:t>
            </a:r>
            <a:br>
              <a:rPr lang="en-US" altLang="zh-TW" b="1" dirty="0">
                <a:latin typeface="Courier New" panose="02070309020205020404" pitchFamily="49" charset="0"/>
                <a:ea typeface="MS PGothic" panose="020B0600070205080204" pitchFamily="34" charset="-128"/>
                <a:cs typeface="Courier New" panose="02070309020205020404" pitchFamily="49" charset="0"/>
              </a:rPr>
            </a:br>
            <a:r>
              <a:rPr lang="en-US" altLang="ja-JP" b="1" dirty="0">
                <a:latin typeface="Courier New" panose="02070309020205020404" pitchFamily="49" charset="0"/>
                <a:ea typeface="MS PGothic" panose="020B0600070205080204" pitchFamily="34" charset="-128"/>
                <a:cs typeface="Courier New" panose="02070309020205020404" pitchFamily="49" charset="0"/>
              </a:rPr>
              <a:t>mv  </a:t>
            </a:r>
            <a:r>
              <a:rPr lang="en-US" altLang="ja-JP" b="1" dirty="0" err="1">
                <a:latin typeface="Courier New" panose="02070309020205020404" pitchFamily="49" charset="0"/>
                <a:ea typeface="MS PGothic" panose="020B0600070205080204" pitchFamily="34" charset="-128"/>
                <a:cs typeface="Courier New" panose="02070309020205020404" pitchFamily="49" charset="0"/>
              </a:rPr>
              <a:t>fileA</a:t>
            </a:r>
            <a:r>
              <a:rPr lang="en-US" altLang="ja-JP" b="1" dirty="0">
                <a:latin typeface="Courier New" panose="02070309020205020404" pitchFamily="49" charset="0"/>
                <a:ea typeface="MS PGothic" panose="020B0600070205080204" pitchFamily="34" charset="-128"/>
                <a:cs typeface="Courier New" panose="02070309020205020404" pitchFamily="49" charset="0"/>
              </a:rPr>
              <a:t>  </a:t>
            </a:r>
            <a:r>
              <a:rPr lang="en-US" altLang="ja-JP" b="1" dirty="0" err="1">
                <a:latin typeface="Courier New" panose="02070309020205020404" pitchFamily="49" charset="0"/>
                <a:ea typeface="MS PGothic" panose="020B0600070205080204" pitchFamily="34" charset="-128"/>
                <a:cs typeface="Courier New" panose="02070309020205020404" pitchFamily="49" charset="0"/>
              </a:rPr>
              <a:t>fileB</a:t>
            </a:r>
            <a:endParaRPr lang="en-US" altLang="ja-JP" b="1" dirty="0">
              <a:latin typeface="Courier New" panose="02070309020205020404" pitchFamily="49" charset="0"/>
              <a:ea typeface="MS PGothic" panose="020B0600070205080204" pitchFamily="34" charset="-128"/>
              <a:cs typeface="Courier New" panose="02070309020205020404" pitchFamily="49" charset="0"/>
            </a:endParaRPr>
          </a:p>
        </p:txBody>
      </p:sp>
      <p:sp>
        <p:nvSpPr>
          <p:cNvPr id="123906" name="投影片編號版面配置區 4">
            <a:extLst>
              <a:ext uri="{FF2B5EF4-FFF2-40B4-BE49-F238E27FC236}">
                <a16:creationId xmlns:a16="http://schemas.microsoft.com/office/drawing/2014/main" id="{A958F8ED-F77A-4822-83BC-D6AC965681FA}"/>
              </a:ext>
            </a:extLst>
          </p:cNvPr>
          <p:cNvSpPr>
            <a:spLocks noGrp="1"/>
          </p:cNvSpPr>
          <p:nvPr>
            <p:ph type="sldNum" sz="quarter" idx="4294967295"/>
          </p:nvPr>
        </p:nvSpPr>
        <p:spPr>
          <a:xfrm>
            <a:off x="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fld id="{324B770D-87BB-42E7-A01C-EA586838A189}" type="slidenum">
              <a:rPr kumimoji="0" lang="zh-TW" altLang="en-US" sz="1600">
                <a:latin typeface="Times New Roman" panose="02020603050405020304" pitchFamily="18" charset="0"/>
              </a:rPr>
              <a:pPr algn="l">
                <a:spcBef>
                  <a:spcPct val="0"/>
                </a:spcBef>
                <a:buClrTx/>
                <a:buSzTx/>
                <a:buFontTx/>
                <a:buNone/>
              </a:pPr>
              <a:t>83</a:t>
            </a:fld>
            <a:endParaRPr kumimoji="0" lang="en-US" altLang="zh-TW" sz="1600">
              <a:latin typeface="Times New Roman" panose="02020603050405020304" pitchFamily="18"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4">
            <a:extLst>
              <a:ext uri="{FF2B5EF4-FFF2-40B4-BE49-F238E27FC236}">
                <a16:creationId xmlns:a16="http://schemas.microsoft.com/office/drawing/2014/main" id="{1A199CFE-2107-4870-8031-C78CDE50BAEF}"/>
              </a:ext>
            </a:extLst>
          </p:cNvPr>
          <p:cNvSpPr>
            <a:spLocks noGrp="1" noChangeArrowheads="1"/>
          </p:cNvSpPr>
          <p:nvPr>
            <p:ph type="title"/>
          </p:nvPr>
        </p:nvSpPr>
        <p:spPr/>
        <p:txBody>
          <a:bodyPr/>
          <a:lstStyle/>
          <a:p>
            <a:pPr eaLnBrk="1" hangingPunct="1"/>
            <a:r>
              <a:rPr lang="en-US" altLang="ja-JP"/>
              <a:t>Basic Commands</a:t>
            </a:r>
          </a:p>
        </p:txBody>
      </p:sp>
      <p:sp>
        <p:nvSpPr>
          <p:cNvPr id="124932" name="Rectangle 5">
            <a:extLst>
              <a:ext uri="{FF2B5EF4-FFF2-40B4-BE49-F238E27FC236}">
                <a16:creationId xmlns:a16="http://schemas.microsoft.com/office/drawing/2014/main" id="{AC2F95A4-413A-42D6-8210-0D31EBE1F2D9}"/>
              </a:ext>
            </a:extLst>
          </p:cNvPr>
          <p:cNvSpPr>
            <a:spLocks noGrp="1" noChangeArrowheads="1"/>
          </p:cNvSpPr>
          <p:nvPr>
            <p:ph idx="1"/>
          </p:nvPr>
        </p:nvSpPr>
        <p:spPr/>
        <p:txBody>
          <a:bodyPr>
            <a:normAutofit/>
          </a:bodyPr>
          <a:lstStyle/>
          <a:p>
            <a:pPr eaLnBrk="1" hangingPunct="1"/>
            <a:r>
              <a:rPr lang="en-US" altLang="ja-JP"/>
              <a:t>ls			show files in current position</a:t>
            </a:r>
          </a:p>
          <a:p>
            <a:pPr eaLnBrk="1" hangingPunct="1"/>
            <a:r>
              <a:rPr lang="en-US" altLang="ja-JP"/>
              <a:t>cd			change directory</a:t>
            </a:r>
          </a:p>
          <a:p>
            <a:pPr eaLnBrk="1" hangingPunct="1"/>
            <a:r>
              <a:rPr lang="en-US" altLang="ja-JP"/>
              <a:t>cp			copy file or directory</a:t>
            </a:r>
          </a:p>
          <a:p>
            <a:pPr eaLnBrk="1" hangingPunct="1"/>
            <a:r>
              <a:rPr lang="en-US" altLang="ja-JP"/>
              <a:t>mv		</a:t>
            </a:r>
            <a:r>
              <a:rPr lang="en-US" altLang="zh-TW"/>
              <a:t>	</a:t>
            </a:r>
            <a:r>
              <a:rPr lang="en-US" altLang="ja-JP"/>
              <a:t>move file or directory</a:t>
            </a:r>
          </a:p>
          <a:p>
            <a:pPr eaLnBrk="1" hangingPunct="1"/>
            <a:r>
              <a:rPr lang="en-US" altLang="ja-JP"/>
              <a:t>rm			remove file or directory</a:t>
            </a:r>
          </a:p>
          <a:p>
            <a:pPr eaLnBrk="1" hangingPunct="1"/>
            <a:r>
              <a:rPr lang="en-US" altLang="ja-JP"/>
              <a:t>pwd 		show current position</a:t>
            </a:r>
          </a:p>
          <a:p>
            <a:pPr eaLnBrk="1" hangingPunct="1"/>
            <a:r>
              <a:rPr lang="en-US" altLang="ja-JP"/>
              <a:t>mkdir		create directory</a:t>
            </a:r>
          </a:p>
          <a:p>
            <a:pPr eaLnBrk="1" hangingPunct="1"/>
            <a:r>
              <a:rPr lang="en-US" altLang="ja-JP"/>
              <a:t>rmdir		remove directory</a:t>
            </a:r>
          </a:p>
          <a:p>
            <a:pPr eaLnBrk="1" hangingPunct="1"/>
            <a:r>
              <a:rPr lang="en-US" altLang="zh-TW"/>
              <a:t>less, </a:t>
            </a:r>
            <a:r>
              <a:rPr lang="en-US" altLang="ja-JP"/>
              <a:t>more</a:t>
            </a:r>
            <a:r>
              <a:rPr lang="en-US" altLang="zh-TW"/>
              <a:t>		</a:t>
            </a:r>
            <a:r>
              <a:rPr lang="en-US" altLang="ja-JP"/>
              <a:t>display file contents</a:t>
            </a:r>
          </a:p>
          <a:p>
            <a:pPr eaLnBrk="1" hangingPunct="1"/>
            <a:r>
              <a:rPr lang="en-US" altLang="ja-JP"/>
              <a:t>man			display online manual</a:t>
            </a:r>
          </a:p>
        </p:txBody>
      </p:sp>
      <p:sp>
        <p:nvSpPr>
          <p:cNvPr id="124930" name="投影片編號版面配置區 4">
            <a:extLst>
              <a:ext uri="{FF2B5EF4-FFF2-40B4-BE49-F238E27FC236}">
                <a16:creationId xmlns:a16="http://schemas.microsoft.com/office/drawing/2014/main" id="{048ED4D5-9647-4693-AAE1-1A9889BCAC98}"/>
              </a:ext>
            </a:extLst>
          </p:cNvPr>
          <p:cNvSpPr>
            <a:spLocks noGrp="1"/>
          </p:cNvSpPr>
          <p:nvPr>
            <p:ph type="sldNum" sz="quarter" idx="4294967295"/>
          </p:nvPr>
        </p:nvSpPr>
        <p:spPr>
          <a:xfrm>
            <a:off x="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fld id="{E59EEB4B-7731-4FA5-AD07-36CBED386004}" type="slidenum">
              <a:rPr kumimoji="0" lang="zh-TW" altLang="en-US" sz="1600">
                <a:latin typeface="Times New Roman" panose="02020603050405020304" pitchFamily="18" charset="0"/>
              </a:rPr>
              <a:pPr algn="l">
                <a:spcBef>
                  <a:spcPct val="0"/>
                </a:spcBef>
                <a:buClrTx/>
                <a:buSzTx/>
                <a:buFontTx/>
                <a:buNone/>
              </a:pPr>
              <a:t>84</a:t>
            </a:fld>
            <a:endParaRPr kumimoji="0" lang="en-US" altLang="zh-TW" sz="1600">
              <a:latin typeface="Times New Roman" panose="02020603050405020304" pitchFamily="18"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6">
            <a:extLst>
              <a:ext uri="{FF2B5EF4-FFF2-40B4-BE49-F238E27FC236}">
                <a16:creationId xmlns:a16="http://schemas.microsoft.com/office/drawing/2014/main" id="{02A351FA-8B87-4738-8CC9-AC1C49E9FA84}"/>
              </a:ext>
            </a:extLst>
          </p:cNvPr>
          <p:cNvSpPr>
            <a:spLocks noGrp="1" noChangeArrowheads="1"/>
          </p:cNvSpPr>
          <p:nvPr>
            <p:ph type="title"/>
          </p:nvPr>
        </p:nvSpPr>
        <p:spPr/>
        <p:txBody>
          <a:bodyPr/>
          <a:lstStyle/>
          <a:p>
            <a:pPr eaLnBrk="1" hangingPunct="1"/>
            <a:r>
              <a:rPr lang="en-US" altLang="ja-JP"/>
              <a:t>Basic Commands</a:t>
            </a:r>
          </a:p>
        </p:txBody>
      </p:sp>
      <p:sp>
        <p:nvSpPr>
          <p:cNvPr id="126980" name="Rectangle 7">
            <a:extLst>
              <a:ext uri="{FF2B5EF4-FFF2-40B4-BE49-F238E27FC236}">
                <a16:creationId xmlns:a16="http://schemas.microsoft.com/office/drawing/2014/main" id="{3CB188F5-44FB-4299-A333-6C903EF99CD0}"/>
              </a:ext>
            </a:extLst>
          </p:cNvPr>
          <p:cNvSpPr>
            <a:spLocks noGrp="1" noChangeArrowheads="1"/>
          </p:cNvSpPr>
          <p:nvPr>
            <p:ph idx="1"/>
          </p:nvPr>
        </p:nvSpPr>
        <p:spPr/>
        <p:txBody>
          <a:bodyPr/>
          <a:lstStyle/>
          <a:p>
            <a:pPr eaLnBrk="1" hangingPunct="1"/>
            <a:r>
              <a:rPr lang="en-US" altLang="ja-JP" dirty="0" err="1"/>
              <a:t>su</a:t>
            </a:r>
            <a:r>
              <a:rPr lang="en-US" altLang="ja-JP" dirty="0"/>
              <a:t>			switch </a:t>
            </a:r>
            <a:r>
              <a:rPr lang="en-US" altLang="zh-TW" dirty="0"/>
              <a:t>to super</a:t>
            </a:r>
            <a:r>
              <a:rPr lang="en-US" altLang="ja-JP" dirty="0"/>
              <a:t>user</a:t>
            </a:r>
          </a:p>
          <a:p>
            <a:pPr eaLnBrk="1" hangingPunct="1"/>
            <a:r>
              <a:rPr lang="en-US" altLang="ja-JP" dirty="0"/>
              <a:t>passwd 		change password</a:t>
            </a:r>
          </a:p>
          <a:p>
            <a:pPr eaLnBrk="1" hangingPunct="1"/>
            <a:r>
              <a:rPr lang="en-US" altLang="ja-JP" dirty="0"/>
              <a:t>mount		mount file system</a:t>
            </a:r>
          </a:p>
          <a:p>
            <a:pPr eaLnBrk="1" hangingPunct="1"/>
            <a:r>
              <a:rPr lang="en-US" altLang="ja-JP" dirty="0" err="1"/>
              <a:t>umount</a:t>
            </a:r>
            <a:r>
              <a:rPr lang="en-US" altLang="ja-JP" dirty="0"/>
              <a:t>		unmount file system</a:t>
            </a:r>
          </a:p>
          <a:p>
            <a:pPr eaLnBrk="1" hangingPunct="1"/>
            <a:r>
              <a:rPr lang="en-US" altLang="ja-JP" dirty="0"/>
              <a:t>df			show disk space usage</a:t>
            </a:r>
            <a:endParaRPr lang="en-US" altLang="zh-TW" dirty="0"/>
          </a:p>
          <a:p>
            <a:pPr eaLnBrk="1" hangingPunct="1"/>
            <a:r>
              <a:rPr lang="en-US" altLang="zh-TW" dirty="0" err="1"/>
              <a:t>ps</a:t>
            </a:r>
            <a:r>
              <a:rPr lang="en-US" altLang="zh-TW" dirty="0"/>
              <a:t>			show current processes</a:t>
            </a:r>
            <a:endParaRPr lang="en-US" altLang="ja-JP" dirty="0"/>
          </a:p>
          <a:p>
            <a:pPr eaLnBrk="1" hangingPunct="1"/>
            <a:r>
              <a:rPr lang="en-US" altLang="ja-JP" dirty="0"/>
              <a:t>shutdown		reboot or turn off machine</a:t>
            </a:r>
            <a:endParaRPr lang="en-US" altLang="zh-TW" dirty="0"/>
          </a:p>
          <a:p>
            <a:pPr eaLnBrk="1" hangingPunct="1"/>
            <a:r>
              <a:rPr lang="en-US" altLang="ja-JP" dirty="0"/>
              <a:t>grep XXX </a:t>
            </a:r>
            <a:r>
              <a:rPr lang="en-US" altLang="zh-TW" dirty="0"/>
              <a:t>		s</a:t>
            </a:r>
            <a:r>
              <a:rPr lang="en-US" altLang="ja-JP" dirty="0"/>
              <a:t>how lines matching pattern XXX in File	</a:t>
            </a:r>
          </a:p>
        </p:txBody>
      </p:sp>
      <p:sp>
        <p:nvSpPr>
          <p:cNvPr id="126978" name="投影片編號版面配置區 4">
            <a:extLst>
              <a:ext uri="{FF2B5EF4-FFF2-40B4-BE49-F238E27FC236}">
                <a16:creationId xmlns:a16="http://schemas.microsoft.com/office/drawing/2014/main" id="{D07AFF43-E0BA-4380-B8AF-D060A10BE61A}"/>
              </a:ext>
            </a:extLst>
          </p:cNvPr>
          <p:cNvSpPr>
            <a:spLocks noGrp="1"/>
          </p:cNvSpPr>
          <p:nvPr>
            <p:ph type="sldNum" sz="quarter" idx="4294967295"/>
          </p:nvPr>
        </p:nvSpPr>
        <p:spPr>
          <a:xfrm>
            <a:off x="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fld id="{ED26E865-0215-4A1B-B06A-B2C0069A658C}" type="slidenum">
              <a:rPr kumimoji="0" lang="zh-TW" altLang="en-US" sz="1600">
                <a:latin typeface="Times New Roman" panose="02020603050405020304" pitchFamily="18" charset="0"/>
              </a:rPr>
              <a:pPr algn="l">
                <a:spcBef>
                  <a:spcPct val="0"/>
                </a:spcBef>
                <a:buClrTx/>
                <a:buSzTx/>
                <a:buFontTx/>
                <a:buNone/>
              </a:pPr>
              <a:t>85</a:t>
            </a:fld>
            <a:endParaRPr kumimoji="0" lang="en-US" altLang="zh-TW" sz="1600">
              <a:latin typeface="Times New Roman" panose="02020603050405020304" pitchFamily="18"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4">
            <a:extLst>
              <a:ext uri="{FF2B5EF4-FFF2-40B4-BE49-F238E27FC236}">
                <a16:creationId xmlns:a16="http://schemas.microsoft.com/office/drawing/2014/main" id="{033873A4-EE1F-4B5B-A9DA-11A4B21BF5D9}"/>
              </a:ext>
            </a:extLst>
          </p:cNvPr>
          <p:cNvSpPr>
            <a:spLocks noGrp="1" noChangeArrowheads="1"/>
          </p:cNvSpPr>
          <p:nvPr>
            <p:ph type="title"/>
          </p:nvPr>
        </p:nvSpPr>
        <p:spPr/>
        <p:txBody>
          <a:bodyPr/>
          <a:lstStyle/>
          <a:p>
            <a:pPr eaLnBrk="1" hangingPunct="1"/>
            <a:r>
              <a:rPr lang="en-US" altLang="ja-JP"/>
              <a:t>Relative </a:t>
            </a:r>
            <a:r>
              <a:rPr lang="en-US" altLang="zh-TW"/>
              <a:t>and</a:t>
            </a:r>
            <a:r>
              <a:rPr lang="en-US" altLang="ja-JP"/>
              <a:t> Absolute Path</a:t>
            </a:r>
          </a:p>
        </p:txBody>
      </p:sp>
      <p:sp>
        <p:nvSpPr>
          <p:cNvPr id="129028" name="Rectangle 5">
            <a:extLst>
              <a:ext uri="{FF2B5EF4-FFF2-40B4-BE49-F238E27FC236}">
                <a16:creationId xmlns:a16="http://schemas.microsoft.com/office/drawing/2014/main" id="{F6283F0C-E5AF-4F0B-9B43-39F7B20680C8}"/>
              </a:ext>
            </a:extLst>
          </p:cNvPr>
          <p:cNvSpPr>
            <a:spLocks noGrp="1" noChangeArrowheads="1"/>
          </p:cNvSpPr>
          <p:nvPr>
            <p:ph idx="1"/>
          </p:nvPr>
        </p:nvSpPr>
        <p:spPr/>
        <p:txBody>
          <a:bodyPr/>
          <a:lstStyle/>
          <a:p>
            <a:pPr eaLnBrk="1" hangingPunct="1"/>
            <a:r>
              <a:rPr lang="en-US" altLang="ja-JP"/>
              <a:t>Path means a position in the directory tree</a:t>
            </a:r>
          </a:p>
          <a:p>
            <a:pPr eaLnBrk="1" hangingPunct="1"/>
            <a:r>
              <a:rPr lang="en-US" altLang="ja-JP"/>
              <a:t>T</a:t>
            </a:r>
            <a:r>
              <a:rPr lang="en-US" altLang="zh-TW"/>
              <a:t>w</a:t>
            </a:r>
            <a:r>
              <a:rPr lang="en-US" altLang="ja-JP"/>
              <a:t>o</a:t>
            </a:r>
            <a:r>
              <a:rPr lang="en-US" altLang="zh-TW"/>
              <a:t> ways to</a:t>
            </a:r>
            <a:r>
              <a:rPr lang="en-US" altLang="ja-JP"/>
              <a:t> express a path</a:t>
            </a:r>
          </a:p>
          <a:p>
            <a:pPr lvl="1" eaLnBrk="1" hangingPunct="1"/>
            <a:r>
              <a:rPr lang="en-US" altLang="zh-TW"/>
              <a:t>R</a:t>
            </a:r>
            <a:r>
              <a:rPr lang="en-US" altLang="ja-JP"/>
              <a:t>elative path expression</a:t>
            </a:r>
            <a:r>
              <a:rPr lang="en-US" altLang="zh-TW"/>
              <a:t>:</a:t>
            </a:r>
            <a:r>
              <a:rPr lang="en-US" altLang="ja-JP"/>
              <a:t> the path depends on </a:t>
            </a:r>
            <a:r>
              <a:rPr lang="en-US" altLang="zh-TW"/>
              <a:t>the</a:t>
            </a:r>
            <a:r>
              <a:rPr lang="en-US" altLang="ja-JP"/>
              <a:t> current </a:t>
            </a:r>
            <a:r>
              <a:rPr lang="en-US" altLang="zh-TW"/>
              <a:t>directory</a:t>
            </a:r>
          </a:p>
          <a:p>
            <a:pPr lvl="2" eaLnBrk="1" hangingPunct="1"/>
            <a:r>
              <a:rPr lang="en-US" altLang="ja-JP"/>
              <a:t>. : </a:t>
            </a:r>
            <a:r>
              <a:rPr lang="en-US" altLang="zh-TW"/>
              <a:t>the</a:t>
            </a:r>
            <a:r>
              <a:rPr lang="en-US" altLang="ja-JP"/>
              <a:t> current </a:t>
            </a:r>
            <a:r>
              <a:rPr lang="en-US" altLang="zh-TW"/>
              <a:t>directory</a:t>
            </a:r>
            <a:endParaRPr lang="en-US" altLang="ja-JP"/>
          </a:p>
          <a:p>
            <a:pPr lvl="2" eaLnBrk="1" hangingPunct="1"/>
            <a:r>
              <a:rPr lang="en-US" altLang="ja-JP"/>
              <a:t>.. : </a:t>
            </a:r>
            <a:r>
              <a:rPr lang="en-US" altLang="zh-TW"/>
              <a:t>the</a:t>
            </a:r>
            <a:r>
              <a:rPr lang="en-US" altLang="ja-JP"/>
              <a:t> </a:t>
            </a:r>
            <a:r>
              <a:rPr lang="en-US" altLang="zh-TW"/>
              <a:t>parent directory</a:t>
            </a:r>
          </a:p>
          <a:p>
            <a:pPr lvl="2" eaLnBrk="1" hangingPunct="1"/>
            <a:r>
              <a:rPr lang="en-US" altLang="ja-JP"/>
              <a:t>pwd: gives </a:t>
            </a:r>
            <a:r>
              <a:rPr lang="en-US" altLang="zh-TW"/>
              <a:t>the</a:t>
            </a:r>
            <a:r>
              <a:rPr lang="en-US" altLang="ja-JP"/>
              <a:t> current </a:t>
            </a:r>
            <a:r>
              <a:rPr lang="en-US" altLang="zh-TW"/>
              <a:t>path</a:t>
            </a:r>
          </a:p>
          <a:p>
            <a:pPr lvl="1" eaLnBrk="1" hangingPunct="1"/>
            <a:r>
              <a:rPr lang="en-US" altLang="zh-TW"/>
              <a:t>A</a:t>
            </a:r>
            <a:r>
              <a:rPr lang="en-US" altLang="ja-JP"/>
              <a:t>bsolute path expression</a:t>
            </a:r>
            <a:r>
              <a:rPr lang="en-US" altLang="zh-TW"/>
              <a:t>:</a:t>
            </a:r>
            <a:r>
              <a:rPr lang="en-US" altLang="ja-JP"/>
              <a:t> the path is defined uniquely</a:t>
            </a:r>
            <a:r>
              <a:rPr lang="en-US" altLang="zh-TW"/>
              <a:t> from the root</a:t>
            </a:r>
            <a:br>
              <a:rPr lang="en-US" altLang="zh-TW"/>
            </a:br>
            <a:r>
              <a:rPr lang="en-US" altLang="zh-TW"/>
              <a:t>		</a:t>
            </a:r>
            <a:r>
              <a:rPr lang="en-US" altLang="ja-JP"/>
              <a:t>/home/linux/</a:t>
            </a:r>
            <a:br>
              <a:rPr lang="en-US" altLang="zh-TW"/>
            </a:br>
            <a:r>
              <a:rPr lang="en-US" altLang="zh-TW"/>
              <a:t>		</a:t>
            </a:r>
            <a:r>
              <a:rPr lang="en-US" altLang="ja-JP"/>
              <a:t>~/linux</a:t>
            </a:r>
            <a:r>
              <a:rPr lang="en-US" altLang="zh-TW"/>
              <a:t>		(home directory/linux)</a:t>
            </a:r>
            <a:endParaRPr lang="en-US" altLang="ja-JP"/>
          </a:p>
        </p:txBody>
      </p:sp>
      <p:sp>
        <p:nvSpPr>
          <p:cNvPr id="129026" name="投影片編號版面配置區 4">
            <a:extLst>
              <a:ext uri="{FF2B5EF4-FFF2-40B4-BE49-F238E27FC236}">
                <a16:creationId xmlns:a16="http://schemas.microsoft.com/office/drawing/2014/main" id="{3D389269-D841-443A-B7FA-FD7DA179B7CF}"/>
              </a:ext>
            </a:extLst>
          </p:cNvPr>
          <p:cNvSpPr>
            <a:spLocks noGrp="1"/>
          </p:cNvSpPr>
          <p:nvPr>
            <p:ph type="sldNum" sz="quarter" idx="4294967295"/>
          </p:nvPr>
        </p:nvSpPr>
        <p:spPr>
          <a:xfrm>
            <a:off x="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60000"/>
              <a:buFont typeface="Wingdings" panose="05000000000000000000" pitchFamily="2" charset="2"/>
              <a:buChar char="q"/>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65000"/>
              <a:buFont typeface="Wingdings" panose="05000000000000000000" pitchFamily="2" charset="2"/>
              <a:buChar char="n"/>
              <a:defRPr kumimoji="1" sz="22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q"/>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fld id="{5C60B70B-8CA3-4D4A-A540-38833540CF85}" type="slidenum">
              <a:rPr kumimoji="0" lang="zh-TW" altLang="en-US" sz="1600">
                <a:latin typeface="Times New Roman" panose="02020603050405020304" pitchFamily="18" charset="0"/>
              </a:rPr>
              <a:pPr algn="l">
                <a:spcBef>
                  <a:spcPct val="0"/>
                </a:spcBef>
                <a:buClrTx/>
                <a:buSzTx/>
                <a:buFontTx/>
                <a:buNone/>
              </a:pPr>
              <a:t>86</a:t>
            </a:fld>
            <a:endParaRPr kumimoji="0" lang="en-US" altLang="zh-TW" sz="1600">
              <a:latin typeface="Times New Roman" panose="02020603050405020304" pitchFamily="18"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標題 1">
            <a:extLst>
              <a:ext uri="{FF2B5EF4-FFF2-40B4-BE49-F238E27FC236}">
                <a16:creationId xmlns:a16="http://schemas.microsoft.com/office/drawing/2014/main" id="{CFE3E967-46B1-43CB-A37E-947E8EF5FAAA}"/>
              </a:ext>
            </a:extLst>
          </p:cNvPr>
          <p:cNvSpPr>
            <a:spLocks noGrp="1" noChangeArrowheads="1"/>
          </p:cNvSpPr>
          <p:nvPr>
            <p:ph type="title"/>
          </p:nvPr>
        </p:nvSpPr>
        <p:spPr/>
        <p:txBody>
          <a:bodyPr/>
          <a:lstStyle/>
          <a:p>
            <a:r>
              <a:rPr lang="zh-TW" altLang="en-US" b="1"/>
              <a:t>檔案與目錄管理指令</a:t>
            </a:r>
            <a:endParaRPr lang="zh-TW" altLang="en-US"/>
          </a:p>
        </p:txBody>
      </p:sp>
      <p:sp>
        <p:nvSpPr>
          <p:cNvPr id="130051" name="內容版面配置區 2">
            <a:extLst>
              <a:ext uri="{FF2B5EF4-FFF2-40B4-BE49-F238E27FC236}">
                <a16:creationId xmlns:a16="http://schemas.microsoft.com/office/drawing/2014/main" id="{55F389DE-4115-4637-91B7-25A2450AE9B3}"/>
              </a:ext>
            </a:extLst>
          </p:cNvPr>
          <p:cNvSpPr>
            <a:spLocks noGrp="1" noChangeArrowheads="1"/>
          </p:cNvSpPr>
          <p:nvPr>
            <p:ph idx="1"/>
          </p:nvPr>
        </p:nvSpPr>
        <p:spPr/>
        <p:txBody>
          <a:bodyPr/>
          <a:lstStyle/>
          <a:p>
            <a:r>
              <a:rPr lang="en-US" altLang="zh-TW"/>
              <a:t>ls</a:t>
            </a:r>
            <a:endParaRPr lang="zh-TW" altLang="en-US"/>
          </a:p>
        </p:txBody>
      </p:sp>
      <p:pic>
        <p:nvPicPr>
          <p:cNvPr id="130052" name="圖片 3">
            <a:extLst>
              <a:ext uri="{FF2B5EF4-FFF2-40B4-BE49-F238E27FC236}">
                <a16:creationId xmlns:a16="http://schemas.microsoft.com/office/drawing/2014/main" id="{FE5FC26D-29AA-443C-9662-6B08AAF85E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4047" y="2533284"/>
            <a:ext cx="8478838"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3A0B75-C4F8-46BD-B267-741CE224F153}"/>
              </a:ext>
            </a:extLst>
          </p:cNvPr>
          <p:cNvSpPr>
            <a:spLocks noGrp="1"/>
          </p:cNvSpPr>
          <p:nvPr>
            <p:ph type="title"/>
          </p:nvPr>
        </p:nvSpPr>
        <p:spPr/>
        <p:txBody>
          <a:bodyPr/>
          <a:lstStyle/>
          <a:p>
            <a:endParaRPr lang="zh-TW" altLang="en-US"/>
          </a:p>
        </p:txBody>
      </p:sp>
      <p:sp>
        <p:nvSpPr>
          <p:cNvPr id="131074" name="內容版面配置區 2">
            <a:extLst>
              <a:ext uri="{FF2B5EF4-FFF2-40B4-BE49-F238E27FC236}">
                <a16:creationId xmlns:a16="http://schemas.microsoft.com/office/drawing/2014/main" id="{7A4C9AC9-D97F-4D1A-87C3-B08BE33DF8A3}"/>
              </a:ext>
            </a:extLst>
          </p:cNvPr>
          <p:cNvSpPr>
            <a:spLocks noGrp="1" noChangeArrowheads="1"/>
          </p:cNvSpPr>
          <p:nvPr>
            <p:ph idx="1"/>
          </p:nvPr>
        </p:nvSpPr>
        <p:spPr/>
        <p:txBody>
          <a:bodyPr>
            <a:normAutofit fontScale="85000" lnSpcReduction="20000"/>
          </a:bodyPr>
          <a:lstStyle/>
          <a:p>
            <a:r>
              <a:rPr lang="en-US" altLang="zh-TW" i="1"/>
              <a:t>// -l </a:t>
            </a:r>
            <a:r>
              <a:rPr lang="zh-TW" altLang="en-US" i="1"/>
              <a:t>列出詳細資料 </a:t>
            </a:r>
            <a:r>
              <a:rPr lang="en-US" altLang="zh-TW" i="1"/>
              <a:t>-a </a:t>
            </a:r>
            <a:r>
              <a:rPr lang="zh-TW" altLang="en-US" i="1"/>
              <a:t>列出隱藏資料</a:t>
            </a:r>
            <a:endParaRPr lang="en-US" altLang="zh-TW" i="1"/>
          </a:p>
          <a:p>
            <a:endParaRPr lang="en-US" altLang="zh-TW" i="1"/>
          </a:p>
          <a:p>
            <a:endParaRPr lang="en-US" altLang="zh-TW" i="1"/>
          </a:p>
          <a:p>
            <a:endParaRPr lang="en-US" altLang="zh-TW" i="1"/>
          </a:p>
          <a:p>
            <a:endParaRPr lang="en-US" altLang="zh-TW" i="1"/>
          </a:p>
          <a:p>
            <a:endParaRPr lang="en-US" altLang="zh-TW" i="1"/>
          </a:p>
          <a:p>
            <a:endParaRPr lang="en-US" altLang="zh-TW" i="1"/>
          </a:p>
          <a:p>
            <a:endParaRPr lang="en-US" altLang="zh-TW" i="1"/>
          </a:p>
          <a:p>
            <a:r>
              <a:rPr lang="en-US" altLang="zh-TW"/>
              <a:t>pwd</a:t>
            </a:r>
            <a:r>
              <a:rPr lang="zh-TW" altLang="en-US"/>
              <a:t>：</a:t>
            </a:r>
            <a:r>
              <a:rPr lang="en-US" altLang="zh-TW"/>
              <a:t>print work directory</a:t>
            </a:r>
            <a:r>
              <a:rPr lang="zh-TW" altLang="en-US"/>
              <a:t>，印出目前工作目錄</a:t>
            </a:r>
            <a:r>
              <a:rPr lang="en-US" altLang="zh-TW"/>
              <a:t>:$ pwd</a:t>
            </a:r>
          </a:p>
          <a:p>
            <a:r>
              <a:rPr lang="en-US" altLang="zh-TW"/>
              <a:t>cd</a:t>
            </a:r>
            <a:r>
              <a:rPr lang="zh-TW" altLang="en-US"/>
              <a:t>：</a:t>
            </a:r>
            <a:r>
              <a:rPr lang="en-US" altLang="zh-TW"/>
              <a:t>change directory</a:t>
            </a:r>
            <a:r>
              <a:rPr lang="zh-TW" altLang="en-US"/>
              <a:t>，移動進入資料夾</a:t>
            </a:r>
            <a:endParaRPr lang="en-US" altLang="zh-TW"/>
          </a:p>
          <a:p>
            <a:r>
              <a:rPr lang="zh-TW" altLang="en-US"/>
              <a:t>移動到家目錄：</a:t>
            </a:r>
            <a:r>
              <a:rPr lang="en-US" altLang="zh-TW"/>
              <a:t>$ cd ~</a:t>
            </a:r>
          </a:p>
          <a:p>
            <a:r>
              <a:rPr lang="zh-TW" altLang="en-US"/>
              <a:t>移動到上一層目錄</a:t>
            </a:r>
            <a:r>
              <a:rPr lang="en-US" altLang="zh-TW"/>
              <a:t>: $ cd ..</a:t>
            </a:r>
          </a:p>
          <a:p>
            <a:r>
              <a:rPr lang="zh-TW" altLang="en-US"/>
              <a:t>移動到根目錄</a:t>
            </a:r>
            <a:r>
              <a:rPr lang="en-US" altLang="zh-TW"/>
              <a:t>: cd /</a:t>
            </a:r>
            <a:endParaRPr lang="zh-TW" altLang="en-US"/>
          </a:p>
        </p:txBody>
      </p:sp>
      <p:pic>
        <p:nvPicPr>
          <p:cNvPr id="131075" name="圖片 3">
            <a:extLst>
              <a:ext uri="{FF2B5EF4-FFF2-40B4-BE49-F238E27FC236}">
                <a16:creationId xmlns:a16="http://schemas.microsoft.com/office/drawing/2014/main" id="{FF6927D0-BCD4-4F51-8076-8150F8B382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069" y="1833928"/>
            <a:ext cx="850900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11F06D-8885-43EC-BAD5-9435B897CBB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85F882C-0F5D-4DAC-9FE8-BC8BA0F3D855}"/>
              </a:ext>
            </a:extLst>
          </p:cNvPr>
          <p:cNvSpPr>
            <a:spLocks noGrp="1"/>
          </p:cNvSpPr>
          <p:nvPr>
            <p:ph idx="1"/>
          </p:nvPr>
        </p:nvSpPr>
        <p:spPr/>
        <p:txBody>
          <a:bodyPr>
            <a:normAutofit fontScale="92500" lnSpcReduction="20000"/>
          </a:bodyPr>
          <a:lstStyle/>
          <a:p>
            <a:pPr>
              <a:defRPr/>
            </a:pPr>
            <a:r>
              <a:rPr lang="en-US" altLang="zh-TW" dirty="0" err="1"/>
              <a:t>mkdir</a:t>
            </a:r>
            <a:r>
              <a:rPr lang="zh-TW" altLang="en-US" dirty="0"/>
              <a:t>：</a:t>
            </a:r>
            <a:r>
              <a:rPr lang="en-US" altLang="zh-TW" dirty="0"/>
              <a:t>make directory</a:t>
            </a:r>
            <a:r>
              <a:rPr lang="zh-TW" altLang="en-US" dirty="0"/>
              <a:t>，創建新資料夾</a:t>
            </a:r>
            <a:endParaRPr lang="en-US" altLang="zh-TW" dirty="0"/>
          </a:p>
          <a:p>
            <a:pPr>
              <a:defRPr/>
            </a:pPr>
            <a:r>
              <a:rPr lang="en-US" altLang="zh-TW" dirty="0" err="1"/>
              <a:t>cp</a:t>
            </a:r>
            <a:r>
              <a:rPr lang="zh-TW" altLang="en-US" dirty="0"/>
              <a:t>：</a:t>
            </a:r>
            <a:r>
              <a:rPr lang="en-US" altLang="zh-TW" dirty="0"/>
              <a:t>copy</a:t>
            </a:r>
            <a:r>
              <a:rPr lang="zh-TW" altLang="en-US" dirty="0"/>
              <a:t>，複製檔案</a:t>
            </a:r>
            <a:endParaRPr lang="en-US" altLang="zh-TW" dirty="0"/>
          </a:p>
          <a:p>
            <a:pPr>
              <a:defRPr/>
            </a:pPr>
            <a:r>
              <a:rPr lang="en-US" altLang="zh-TW" dirty="0"/>
              <a:t>mv</a:t>
            </a:r>
            <a:r>
              <a:rPr lang="zh-TW" altLang="en-US" dirty="0"/>
              <a:t>：</a:t>
            </a:r>
            <a:r>
              <a:rPr lang="en-US" altLang="zh-TW" dirty="0"/>
              <a:t>move (rename) files</a:t>
            </a:r>
            <a:r>
              <a:rPr lang="zh-TW" altLang="en-US" dirty="0"/>
              <a:t>，移動檔案或是重新命名檔案</a:t>
            </a:r>
            <a:endParaRPr lang="en-US" altLang="zh-TW" dirty="0"/>
          </a:p>
          <a:p>
            <a:pPr lvl="1">
              <a:defRPr/>
            </a:pPr>
            <a:r>
              <a:rPr lang="zh-TW" altLang="en-US" dirty="0"/>
              <a:t>移動檔案：</a:t>
            </a:r>
          </a:p>
          <a:p>
            <a:pPr marL="344487" lvl="1" indent="0">
              <a:buNone/>
              <a:defRPr/>
            </a:pPr>
            <a:r>
              <a:rPr lang="en-US" altLang="zh-TW" dirty="0"/>
              <a:t>$ mv README.md /examples/README.md</a:t>
            </a:r>
          </a:p>
          <a:p>
            <a:pPr lvl="1">
              <a:defRPr/>
            </a:pPr>
            <a:r>
              <a:rPr lang="zh-TW" altLang="en-US" dirty="0"/>
              <a:t>重新命名</a:t>
            </a:r>
          </a:p>
          <a:p>
            <a:pPr marL="344487" lvl="1" indent="0">
              <a:buNone/>
              <a:defRPr/>
            </a:pPr>
            <a:r>
              <a:rPr lang="en-US" altLang="zh-TW" dirty="0"/>
              <a:t>$ mv README.md README_MV.md</a:t>
            </a:r>
          </a:p>
          <a:p>
            <a:pPr>
              <a:defRPr/>
            </a:pPr>
            <a:r>
              <a:rPr lang="en-US" altLang="zh-TW" dirty="0" err="1"/>
              <a:t>rm</a:t>
            </a:r>
            <a:r>
              <a:rPr lang="zh-TW" altLang="en-US" dirty="0"/>
              <a:t>：</a:t>
            </a:r>
            <a:r>
              <a:rPr lang="en-US" altLang="zh-TW" dirty="0"/>
              <a:t>remove file</a:t>
            </a:r>
            <a:r>
              <a:rPr lang="zh-TW" altLang="en-US" dirty="0"/>
              <a:t>，刪除檔案</a:t>
            </a:r>
          </a:p>
          <a:p>
            <a:pPr lvl="1">
              <a:defRPr/>
            </a:pPr>
            <a:r>
              <a:rPr lang="zh-TW" altLang="en-US" dirty="0"/>
              <a:t> </a:t>
            </a:r>
            <a:r>
              <a:rPr lang="en-US" altLang="zh-TW" dirty="0"/>
              <a:t>$ </a:t>
            </a:r>
            <a:r>
              <a:rPr lang="en-US" altLang="zh-TW" dirty="0" err="1"/>
              <a:t>rm</a:t>
            </a:r>
            <a:r>
              <a:rPr lang="en-US" altLang="zh-TW" dirty="0"/>
              <a:t> README.md</a:t>
            </a:r>
          </a:p>
          <a:p>
            <a:pPr lvl="1">
              <a:defRPr/>
            </a:pPr>
            <a:r>
              <a:rPr lang="zh-TW" altLang="en-US" dirty="0"/>
              <a:t>刪除目前資料夾下副檔名為 </a:t>
            </a:r>
            <a:r>
              <a:rPr lang="en-US" altLang="zh-TW" dirty="0"/>
              <a:t>.</a:t>
            </a:r>
            <a:r>
              <a:rPr lang="en-US" altLang="zh-TW" dirty="0" err="1"/>
              <a:t>js</a:t>
            </a:r>
            <a:r>
              <a:rPr lang="en-US" altLang="zh-TW" dirty="0"/>
              <a:t> </a:t>
            </a:r>
            <a:r>
              <a:rPr lang="zh-TW" altLang="en-US" dirty="0"/>
              <a:t>檔案：</a:t>
            </a:r>
          </a:p>
          <a:p>
            <a:pPr lvl="2">
              <a:defRPr/>
            </a:pPr>
            <a:r>
              <a:rPr lang="zh-TW" altLang="en-US" dirty="0"/>
              <a:t> </a:t>
            </a:r>
            <a:r>
              <a:rPr lang="en-US" altLang="zh-TW" dirty="0"/>
              <a:t>$ </a:t>
            </a:r>
            <a:r>
              <a:rPr lang="en-US" altLang="zh-TW" dirty="0" err="1"/>
              <a:t>rm</a:t>
            </a:r>
            <a:r>
              <a:rPr lang="en-US" altLang="zh-TW" dirty="0"/>
              <a:t> *.</a:t>
            </a:r>
            <a:r>
              <a:rPr lang="en-US" altLang="zh-TW" dirty="0" err="1"/>
              <a:t>js</a:t>
            </a:r>
            <a:endParaRPr lang="en-US" altLang="zh-TW" dirty="0"/>
          </a:p>
          <a:p>
            <a:pPr lvl="1">
              <a:defRPr/>
            </a:pPr>
            <a:r>
              <a:rPr lang="zh-TW" altLang="en-US" dirty="0"/>
              <a:t>刪除資料夾和所有檔案：</a:t>
            </a:r>
          </a:p>
          <a:p>
            <a:pPr lvl="2">
              <a:defRPr/>
            </a:pPr>
            <a:r>
              <a:rPr lang="zh-TW" altLang="en-US" dirty="0"/>
              <a:t> </a:t>
            </a:r>
            <a:r>
              <a:rPr lang="en-US" altLang="zh-TW" dirty="0"/>
              <a:t>$ </a:t>
            </a:r>
            <a:r>
              <a:rPr lang="en-US" altLang="zh-TW" dirty="0" err="1"/>
              <a:t>rm</a:t>
            </a:r>
            <a:r>
              <a:rPr lang="en-US" altLang="zh-TW" dirty="0"/>
              <a:t> -f examples</a:t>
            </a:r>
            <a:endParaRPr lang="zh-TW"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為什麼需要平行計算</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平行計算可以有效運用多核心的硬體</a:t>
            </a:r>
            <a:endParaRPr lang="en-US" altLang="zh-TW" dirty="0"/>
          </a:p>
          <a:p>
            <a:pPr lvl="1"/>
            <a:r>
              <a:rPr lang="en-US" altLang="zh-TW" dirty="0"/>
              <a:t>Multicore CPU and GPU</a:t>
            </a:r>
            <a:endParaRPr lang="zh-TW" altLang="en-US" dirty="0"/>
          </a:p>
        </p:txBody>
      </p:sp>
      <p:pic>
        <p:nvPicPr>
          <p:cNvPr id="4" name="圖片 3"/>
          <p:cNvPicPr>
            <a:picLocks noChangeAspect="1"/>
          </p:cNvPicPr>
          <p:nvPr/>
        </p:nvPicPr>
        <p:blipFill>
          <a:blip r:embed="rId2"/>
          <a:stretch>
            <a:fillRect/>
          </a:stretch>
        </p:blipFill>
        <p:spPr>
          <a:xfrm>
            <a:off x="1527376" y="2650014"/>
            <a:ext cx="7239000" cy="2667000"/>
          </a:xfrm>
          <a:prstGeom prst="rect">
            <a:avLst/>
          </a:prstGeom>
        </p:spPr>
      </p:pic>
      <p:sp>
        <p:nvSpPr>
          <p:cNvPr id="5" name="文字方塊 4"/>
          <p:cNvSpPr txBox="1"/>
          <p:nvPr/>
        </p:nvSpPr>
        <p:spPr>
          <a:xfrm>
            <a:off x="1632030" y="5440102"/>
            <a:ext cx="3812262" cy="369332"/>
          </a:xfrm>
          <a:prstGeom prst="rect">
            <a:avLst/>
          </a:prstGeom>
          <a:noFill/>
        </p:spPr>
        <p:txBody>
          <a:bodyPr wrap="none" rtlCol="0">
            <a:spAutoFit/>
          </a:bodyPr>
          <a:lstStyle/>
          <a:p>
            <a:r>
              <a:rPr lang="en-US" altLang="zh-TW" dirty="0"/>
              <a:t>12 Cores IBM Blade Multi-core CPU </a:t>
            </a:r>
            <a:endParaRPr lang="zh-TW" altLang="en-US" dirty="0"/>
          </a:p>
        </p:txBody>
      </p:sp>
      <p:sp>
        <p:nvSpPr>
          <p:cNvPr id="6" name="矩形 5"/>
          <p:cNvSpPr/>
          <p:nvPr/>
        </p:nvSpPr>
        <p:spPr>
          <a:xfrm>
            <a:off x="5933864" y="5440102"/>
            <a:ext cx="3102196" cy="369332"/>
          </a:xfrm>
          <a:prstGeom prst="rect">
            <a:avLst/>
          </a:prstGeom>
        </p:spPr>
        <p:txBody>
          <a:bodyPr wrap="none">
            <a:spAutoFit/>
          </a:bodyPr>
          <a:lstStyle/>
          <a:p>
            <a:r>
              <a:rPr lang="zh-TW" altLang="en-US" dirty="0"/>
              <a:t>512 Cores NVIDIA Fermi GPU</a:t>
            </a:r>
          </a:p>
        </p:txBody>
      </p:sp>
    </p:spTree>
    <p:extLst>
      <p:ext uri="{BB962C8B-B14F-4D97-AF65-F5344CB8AC3E}">
        <p14:creationId xmlns:p14="http://schemas.microsoft.com/office/powerpoint/2010/main" val="15071124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114009-4918-4780-A2E2-E56E6F35B4BA}"/>
              </a:ext>
            </a:extLst>
          </p:cNvPr>
          <p:cNvSpPr>
            <a:spLocks noGrp="1"/>
          </p:cNvSpPr>
          <p:nvPr>
            <p:ph type="title"/>
          </p:nvPr>
        </p:nvSpPr>
        <p:spPr/>
        <p:txBody>
          <a:bodyPr/>
          <a:lstStyle/>
          <a:p>
            <a:endParaRPr lang="zh-TW" altLang="en-US"/>
          </a:p>
        </p:txBody>
      </p:sp>
      <p:sp>
        <p:nvSpPr>
          <p:cNvPr id="133122" name="內容版面配置區 2">
            <a:extLst>
              <a:ext uri="{FF2B5EF4-FFF2-40B4-BE49-F238E27FC236}">
                <a16:creationId xmlns:a16="http://schemas.microsoft.com/office/drawing/2014/main" id="{4F2538B1-ED9C-41A6-922D-BA6E9FA9093B}"/>
              </a:ext>
            </a:extLst>
          </p:cNvPr>
          <p:cNvSpPr>
            <a:spLocks noGrp="1" noChangeArrowheads="1"/>
          </p:cNvSpPr>
          <p:nvPr>
            <p:ph idx="1"/>
          </p:nvPr>
        </p:nvSpPr>
        <p:spPr/>
        <p:txBody>
          <a:bodyPr/>
          <a:lstStyle/>
          <a:p>
            <a:r>
              <a:rPr lang="en-US" altLang="zh-TW"/>
              <a:t>more</a:t>
            </a:r>
            <a:r>
              <a:rPr lang="zh-TW" altLang="en-US"/>
              <a:t>：將檔案一頁頁印在終端機上</a:t>
            </a:r>
          </a:p>
          <a:p>
            <a:pPr lvl="1"/>
            <a:r>
              <a:rPr lang="zh-TW" altLang="en-US"/>
              <a:t>可以使用上下移動換頁，按 </a:t>
            </a:r>
            <a:r>
              <a:rPr lang="en-US" altLang="zh-TW"/>
              <a:t>q </a:t>
            </a:r>
            <a:r>
              <a:rPr lang="zh-TW" altLang="en-US"/>
              <a:t>離開：</a:t>
            </a:r>
          </a:p>
          <a:p>
            <a:pPr lvl="1"/>
            <a:r>
              <a:rPr lang="en-US" altLang="zh-TW"/>
              <a:t>$ more README.md</a:t>
            </a:r>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標題 1">
            <a:extLst>
              <a:ext uri="{FF2B5EF4-FFF2-40B4-BE49-F238E27FC236}">
                <a16:creationId xmlns:a16="http://schemas.microsoft.com/office/drawing/2014/main" id="{7AAF1074-55AC-425D-B9CE-701FDB49A3D9}"/>
              </a:ext>
            </a:extLst>
          </p:cNvPr>
          <p:cNvSpPr>
            <a:spLocks noGrp="1" noChangeArrowheads="1"/>
          </p:cNvSpPr>
          <p:nvPr>
            <p:ph type="title"/>
          </p:nvPr>
        </p:nvSpPr>
        <p:spPr/>
        <p:txBody>
          <a:bodyPr>
            <a:normAutofit/>
          </a:bodyPr>
          <a:lstStyle/>
          <a:p>
            <a:r>
              <a:rPr lang="zh-TW" altLang="en-US" b="1"/>
              <a:t>編輯文字檔案</a:t>
            </a:r>
            <a:r>
              <a:rPr lang="en-US" altLang="zh-TW" b="1"/>
              <a:t>: vim</a:t>
            </a:r>
            <a:br>
              <a:rPr lang="zh-TW" altLang="en-US" b="1"/>
            </a:br>
            <a:endParaRPr lang="zh-TW" altLang="en-US"/>
          </a:p>
        </p:txBody>
      </p:sp>
      <p:sp>
        <p:nvSpPr>
          <p:cNvPr id="134147" name="內容版面配置區 2">
            <a:extLst>
              <a:ext uri="{FF2B5EF4-FFF2-40B4-BE49-F238E27FC236}">
                <a16:creationId xmlns:a16="http://schemas.microsoft.com/office/drawing/2014/main" id="{CC4E1589-4195-4F99-89BC-D5100551EDBE}"/>
              </a:ext>
            </a:extLst>
          </p:cNvPr>
          <p:cNvSpPr>
            <a:spLocks noGrp="1" noChangeArrowheads="1"/>
          </p:cNvSpPr>
          <p:nvPr>
            <p:ph idx="1"/>
          </p:nvPr>
        </p:nvSpPr>
        <p:spPr/>
        <p:txBody>
          <a:bodyPr/>
          <a:lstStyle/>
          <a:p>
            <a:r>
              <a:rPr lang="en-US" altLang="zh-TW"/>
              <a:t>vim</a:t>
            </a:r>
            <a:r>
              <a:rPr lang="zh-TW" altLang="en-US"/>
              <a:t>：在終端機編輯文字檔案</a:t>
            </a:r>
          </a:p>
          <a:p>
            <a:r>
              <a:rPr lang="zh-TW" altLang="en-US"/>
              <a:t> </a:t>
            </a:r>
            <a:r>
              <a:rPr lang="en-US" altLang="zh-TW"/>
              <a:t>$ vim README.md</a:t>
            </a:r>
          </a:p>
          <a:p>
            <a:r>
              <a:rPr lang="zh-TW" altLang="en-US"/>
              <a:t>啟動後，使用 </a:t>
            </a:r>
            <a:r>
              <a:rPr lang="en-US" altLang="zh-TW"/>
              <a:t>i</a:t>
            </a:r>
            <a:r>
              <a:rPr lang="zh-TW" altLang="en-US"/>
              <a:t>或</a:t>
            </a:r>
            <a:r>
              <a:rPr lang="en-US" altLang="zh-TW"/>
              <a:t>a </a:t>
            </a:r>
            <a:r>
              <a:rPr lang="zh-TW" altLang="en-US"/>
              <a:t>進入編輯，</a:t>
            </a:r>
            <a:r>
              <a:rPr lang="en-US" altLang="zh-TW"/>
              <a:t>esc </a:t>
            </a:r>
            <a:r>
              <a:rPr lang="zh-TW" altLang="en-US"/>
              <a:t>離開編輯模式，</a:t>
            </a:r>
            <a:r>
              <a:rPr lang="en-US" altLang="zh-TW"/>
              <a:t>:q </a:t>
            </a:r>
            <a:r>
              <a:rPr lang="zh-TW" altLang="en-US"/>
              <a:t>不儲存離開，</a:t>
            </a:r>
            <a:r>
              <a:rPr lang="en-US" altLang="zh-TW"/>
              <a:t>:wq </a:t>
            </a:r>
            <a:r>
              <a:rPr lang="zh-TW" altLang="en-US"/>
              <a:t>儲存離開，</a:t>
            </a:r>
            <a:r>
              <a:rPr lang="en-US" altLang="zh-TW"/>
              <a:t>:q! </a:t>
            </a:r>
            <a:r>
              <a:rPr lang="zh-TW" altLang="en-US"/>
              <a:t>強制離開</a:t>
            </a:r>
            <a:endParaRPr lang="en-US" altLang="zh-TW"/>
          </a:p>
          <a:p>
            <a:pPr eaLnBrk="1" hangingPunct="1"/>
            <a:r>
              <a:rPr lang="en-US" altLang="zh-TW"/>
              <a:t>vi </a:t>
            </a:r>
            <a:r>
              <a:rPr lang="zh-TW" altLang="en-US"/>
              <a:t>共分為三種模式：</a:t>
            </a:r>
          </a:p>
          <a:p>
            <a:pPr lvl="1" eaLnBrk="1" hangingPunct="1"/>
            <a:r>
              <a:rPr lang="zh-TW" altLang="en-US"/>
              <a:t>一般模式</a:t>
            </a:r>
          </a:p>
          <a:p>
            <a:pPr lvl="1" eaLnBrk="1" hangingPunct="1"/>
            <a:r>
              <a:rPr lang="zh-TW" altLang="en-US"/>
              <a:t>編輯模式</a:t>
            </a:r>
          </a:p>
          <a:p>
            <a:pPr lvl="1" eaLnBrk="1" hangingPunct="1"/>
            <a:r>
              <a:rPr lang="zh-TW" altLang="en-US"/>
              <a:t>指令列命令模式</a:t>
            </a:r>
            <a:endParaRPr lang="en-US" altLang="ja-JP"/>
          </a:p>
          <a:p>
            <a:endParaRPr lang="zh-TW" altLang="en-US"/>
          </a:p>
        </p:txBody>
      </p:sp>
      <p:pic>
        <p:nvPicPr>
          <p:cNvPr id="134148" name="Picture 6">
            <a:extLst>
              <a:ext uri="{FF2B5EF4-FFF2-40B4-BE49-F238E27FC236}">
                <a16:creationId xmlns:a16="http://schemas.microsoft.com/office/drawing/2014/main" id="{A7DC722C-24DF-4D72-A5BE-EA82E6FB9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04" y="3615837"/>
            <a:ext cx="61214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92">
            <a:extLst>
              <a:ext uri="{FF2B5EF4-FFF2-40B4-BE49-F238E27FC236}">
                <a16:creationId xmlns:a16="http://schemas.microsoft.com/office/drawing/2014/main" id="{1EDE6CB3-19F3-4308-931D-D46C7C1C65CF}"/>
              </a:ext>
            </a:extLst>
          </p:cNvPr>
          <p:cNvGraphicFramePr>
            <a:graphicFrameLocks/>
          </p:cNvGraphicFramePr>
          <p:nvPr>
            <p:extLst>
              <p:ext uri="{D42A27DB-BD31-4B8C-83A1-F6EECF244321}">
                <p14:modId xmlns:p14="http://schemas.microsoft.com/office/powerpoint/2010/main" val="1657318534"/>
              </p:ext>
            </p:extLst>
          </p:nvPr>
        </p:nvGraphicFramePr>
        <p:xfrm>
          <a:off x="2135189" y="981076"/>
          <a:ext cx="7704137" cy="5121275"/>
        </p:xfrm>
        <a:graphic>
          <a:graphicData uri="http://schemas.openxmlformats.org/drawingml/2006/table">
            <a:tbl>
              <a:tblPr/>
              <a:tblGrid>
                <a:gridCol w="2357437">
                  <a:extLst>
                    <a:ext uri="{9D8B030D-6E8A-4147-A177-3AD203B41FA5}">
                      <a16:colId xmlns:a16="http://schemas.microsoft.com/office/drawing/2014/main" val="20000"/>
                    </a:ext>
                  </a:extLst>
                </a:gridCol>
                <a:gridCol w="5346700">
                  <a:extLst>
                    <a:ext uri="{9D8B030D-6E8A-4147-A177-3AD203B41FA5}">
                      <a16:colId xmlns:a16="http://schemas.microsoft.com/office/drawing/2014/main" val="20001"/>
                    </a:ext>
                  </a:extLst>
                </a:gridCol>
              </a:tblGrid>
              <a:tr h="640120">
                <a:tc gridSpan="2">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vim</a:t>
                      </a:r>
                      <a:r>
                        <a:rPr kumimoji="0" lang="zh-TW" altLang="en-US" sz="2400" b="1"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編輯 </a:t>
                      </a:r>
                      <a:r>
                        <a:rPr kumimoji="0" lang="en-US" altLang="zh-TW" sz="2400" b="1"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1"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插入</a:t>
                      </a:r>
                      <a:r>
                        <a:rPr kumimoji="0" lang="en-US" altLang="zh-TW" sz="2400" b="1"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zh-TW" altLang="en-US" sz="2400" b="1"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模式</a:t>
                      </a:r>
                      <a:endParaRPr kumimoji="0" lang="zh-TW" altLang="en-US" sz="2400" b="0"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hlink"/>
                    </a:solidFill>
                  </a:tcPr>
                </a:tc>
                <a:tc hMerge="1">
                  <a:txBody>
                    <a:bodyPr/>
                    <a:lstStyle/>
                    <a:p>
                      <a:endParaRPr lang="zh-TW" altLang="en-US"/>
                    </a:p>
                  </a:txBody>
                  <a:tcPr/>
                </a:tc>
                <a:extLst>
                  <a:ext uri="{0D108BD9-81ED-4DB2-BD59-A6C34878D82A}">
                    <a16:rowId xmlns:a16="http://schemas.microsoft.com/office/drawing/2014/main" val="10000"/>
                  </a:ext>
                </a:extLst>
              </a:tr>
              <a:tr h="640165">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400" b="0" i="0" u="none" strike="noStrike" cap="none" normalizeH="0" baseline="0" dirty="0" err="1">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i</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從</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目前位置</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開始編輯</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40165">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I ]</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從</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行首</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開始編輯</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640165">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 ]</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從</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下個字元</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開始編輯</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640165">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 ]</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從</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行尾</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開始編輯</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640165">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o ]</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產生</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下一行</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空白行</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640165">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O ]</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游標位置</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建立空白行</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640165">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[ESC]</a:t>
                      </a: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marL="342900" indent="-342900">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marL="742950" indent="-285750">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marL="1143000" indent="-228600">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marL="1600200" indent="-228600">
                        <a:spcBef>
                          <a:spcPct val="20000"/>
                        </a:spcBef>
                        <a:buClr>
                          <a:schemeClr val="tx1"/>
                        </a:buClr>
                        <a:defRPr>
                          <a:solidFill>
                            <a:schemeClr val="tx1"/>
                          </a:solidFill>
                          <a:latin typeface="Times New Roman" pitchFamily="18" charset="0"/>
                          <a:ea typeface="標楷體" pitchFamily="65" charset="-120"/>
                        </a:defRPr>
                      </a:lvl4pPr>
                      <a:lvl5pPr marL="2057400" indent="-228600">
                        <a:spcBef>
                          <a:spcPct val="20000"/>
                        </a:spcBef>
                        <a:buClr>
                          <a:schemeClr val="accent1"/>
                        </a:buClr>
                        <a:defRPr>
                          <a:solidFill>
                            <a:schemeClr val="tx1"/>
                          </a:solidFill>
                          <a:latin typeface="Times New Roman" pitchFamily="18" charset="0"/>
                          <a:ea typeface="標楷體" pitchFamily="65" charset="-120"/>
                        </a:defRPr>
                      </a:lvl5pPr>
                      <a:lvl6pPr marL="25146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marL="29718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marL="34290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marL="3886200" indent="-228600"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切換回</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一般模式</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T="137178" marB="137178" anchor="ctr"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413">
            <a:extLst>
              <a:ext uri="{FF2B5EF4-FFF2-40B4-BE49-F238E27FC236}">
                <a16:creationId xmlns:a16="http://schemas.microsoft.com/office/drawing/2014/main" id="{E0730629-56EE-4CF8-A28C-86876678EC72}"/>
              </a:ext>
            </a:extLst>
          </p:cNvPr>
          <p:cNvGraphicFramePr>
            <a:graphicFrameLocks/>
          </p:cNvGraphicFramePr>
          <p:nvPr>
            <p:extLst>
              <p:ext uri="{D42A27DB-BD31-4B8C-83A1-F6EECF244321}">
                <p14:modId xmlns:p14="http://schemas.microsoft.com/office/powerpoint/2010/main" val="2283305953"/>
              </p:ext>
            </p:extLst>
          </p:nvPr>
        </p:nvGraphicFramePr>
        <p:xfrm>
          <a:off x="2051050" y="1049093"/>
          <a:ext cx="7772400" cy="5121272"/>
        </p:xfrm>
        <a:graphic>
          <a:graphicData uri="http://schemas.openxmlformats.org/drawingml/2006/table">
            <a:tbl>
              <a:tblPr/>
              <a:tblGrid>
                <a:gridCol w="2378075">
                  <a:extLst>
                    <a:ext uri="{9D8B030D-6E8A-4147-A177-3AD203B41FA5}">
                      <a16:colId xmlns:a16="http://schemas.microsoft.com/office/drawing/2014/main" val="20000"/>
                    </a:ext>
                  </a:extLst>
                </a:gridCol>
                <a:gridCol w="5394325">
                  <a:extLst>
                    <a:ext uri="{9D8B030D-6E8A-4147-A177-3AD203B41FA5}">
                      <a16:colId xmlns:a16="http://schemas.microsoft.com/office/drawing/2014/main" val="20001"/>
                    </a:ext>
                  </a:extLst>
                </a:gridCol>
              </a:tblGrid>
              <a:tr h="640159">
                <a:tc gridSpan="2">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400" b="1"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一般模式</a:t>
                      </a:r>
                      <a:endParaRPr kumimoji="0" lang="zh-TW" altLang="en-US" sz="2400" b="0"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hlink"/>
                    </a:solidFill>
                  </a:tcPr>
                </a:tc>
                <a:tc hMerge="1">
                  <a:txBody>
                    <a:bodyPr/>
                    <a:lstStyle/>
                    <a:p>
                      <a:endParaRPr lang="zh-TW" altLang="en-US"/>
                    </a:p>
                  </a:txBody>
                  <a:tcPr/>
                </a:tc>
                <a:extLst>
                  <a:ext uri="{0D108BD9-81ED-4DB2-BD59-A6C34878D82A}">
                    <a16:rowId xmlns:a16="http://schemas.microsoft.com/office/drawing/2014/main" val="10000"/>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[ 0 ]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到</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行首</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[ 1G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到</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檔頭</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到</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行尾</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G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到</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檔尾</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w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跳到</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下一個字</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x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目前游標字元</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X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游標前一個字元</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90">
            <a:extLst>
              <a:ext uri="{FF2B5EF4-FFF2-40B4-BE49-F238E27FC236}">
                <a16:creationId xmlns:a16="http://schemas.microsoft.com/office/drawing/2014/main" id="{BEA374CB-ADD8-49D8-BC00-1C333402F58E}"/>
              </a:ext>
            </a:extLst>
          </p:cNvPr>
          <p:cNvGraphicFramePr>
            <a:graphicFrameLocks/>
          </p:cNvGraphicFramePr>
          <p:nvPr>
            <p:extLst>
              <p:ext uri="{D42A27DB-BD31-4B8C-83A1-F6EECF244321}">
                <p14:modId xmlns:p14="http://schemas.microsoft.com/office/powerpoint/2010/main" val="3206747765"/>
              </p:ext>
            </p:extLst>
          </p:nvPr>
        </p:nvGraphicFramePr>
        <p:xfrm>
          <a:off x="2279651" y="908050"/>
          <a:ext cx="7739063" cy="5121272"/>
        </p:xfrm>
        <a:graphic>
          <a:graphicData uri="http://schemas.openxmlformats.org/drawingml/2006/table">
            <a:tbl>
              <a:tblPr/>
              <a:tblGrid>
                <a:gridCol w="2367875">
                  <a:extLst>
                    <a:ext uri="{9D8B030D-6E8A-4147-A177-3AD203B41FA5}">
                      <a16:colId xmlns:a16="http://schemas.microsoft.com/office/drawing/2014/main" val="20000"/>
                    </a:ext>
                  </a:extLst>
                </a:gridCol>
                <a:gridCol w="5371188">
                  <a:extLst>
                    <a:ext uri="{9D8B030D-6E8A-4147-A177-3AD203B41FA5}">
                      <a16:colId xmlns:a16="http://schemas.microsoft.com/office/drawing/2014/main" val="20001"/>
                    </a:ext>
                  </a:extLst>
                </a:gridCol>
              </a:tblGrid>
              <a:tr h="640159">
                <a:tc gridSpan="2">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400" b="1" i="0" u="none" strike="noStrike" cap="none" normalizeH="0" baseline="0" dirty="0">
                          <a:ln>
                            <a:noFill/>
                          </a:ln>
                          <a:solidFill>
                            <a:schemeClr val="bg1"/>
                          </a:solidFill>
                          <a:effectLst/>
                          <a:latin typeface="標楷體" panose="03000509000000000000" pitchFamily="65" charset="-120"/>
                          <a:ea typeface="標楷體" panose="03000509000000000000" pitchFamily="65" charset="-120"/>
                          <a:cs typeface="Times New Roman" pitchFamily="18" charset="0"/>
                        </a:rPr>
                        <a:t>一般模式</a:t>
                      </a:r>
                      <a:endParaRPr kumimoji="0" lang="zh-TW" altLang="en-US" sz="2400" b="0" i="0" u="none" strike="noStrike" cap="none" normalizeH="0" baseline="0" dirty="0">
                        <a:ln>
                          <a:noFill/>
                        </a:ln>
                        <a:solidFill>
                          <a:schemeClr val="bg1"/>
                        </a:solidFill>
                        <a:effectLst/>
                        <a:latin typeface="標楷體" panose="03000509000000000000" pitchFamily="65" charset="-120"/>
                        <a:ea typeface="標楷體" panose="03000509000000000000" pitchFamily="65" charset="-120"/>
                        <a:cs typeface="Times New Roman" pitchFamily="18" charset="0"/>
                      </a:endParaRP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hlink"/>
                    </a:solidFill>
                  </a:tcPr>
                </a:tc>
                <a:tc hMerge="1">
                  <a:txBody>
                    <a:bodyPr/>
                    <a:lstStyle/>
                    <a:p>
                      <a:endParaRPr lang="zh-TW" altLang="en-US"/>
                    </a:p>
                  </a:txBody>
                  <a:tcPr/>
                </a:tc>
                <a:extLst>
                  <a:ext uri="{0D108BD9-81ED-4DB2-BD59-A6C34878D82A}">
                    <a16:rowId xmlns:a16="http://schemas.microsoft.com/office/drawing/2014/main" val="10000"/>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 NUM ]</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跳到</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『NUM』</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行</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y ]</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複製</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y ] [ y ]</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複製一整行</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 ]</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 ] [ d ]</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刪除一整行</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 ] [ 0 ]</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刪除至</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行首</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 ] [ $ ]</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刪除至</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行尾</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91430" marR="91430" marT="137187" marB="13718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標題 1">
            <a:extLst>
              <a:ext uri="{FF2B5EF4-FFF2-40B4-BE49-F238E27FC236}">
                <a16:creationId xmlns:a16="http://schemas.microsoft.com/office/drawing/2014/main" id="{305483D7-074E-4FCB-885B-B79546361497}"/>
              </a:ext>
            </a:extLst>
          </p:cNvPr>
          <p:cNvSpPr>
            <a:spLocks noGrp="1" noChangeArrowheads="1"/>
          </p:cNvSpPr>
          <p:nvPr>
            <p:ph type="title"/>
          </p:nvPr>
        </p:nvSpPr>
        <p:spPr>
          <a:xfrm>
            <a:off x="1981200" y="260350"/>
            <a:ext cx="8229600" cy="1157288"/>
          </a:xfrm>
        </p:spPr>
        <p:txBody>
          <a:bodyPr/>
          <a:lstStyle/>
          <a:p>
            <a:endParaRPr lang="zh-TW" altLang="en-US"/>
          </a:p>
        </p:txBody>
      </p:sp>
      <p:graphicFrame>
        <p:nvGraphicFramePr>
          <p:cNvPr id="4" name="Group 117">
            <a:extLst>
              <a:ext uri="{FF2B5EF4-FFF2-40B4-BE49-F238E27FC236}">
                <a16:creationId xmlns:a16="http://schemas.microsoft.com/office/drawing/2014/main" id="{CF63AFE6-2875-4C1D-B81B-B2EEF17A3121}"/>
              </a:ext>
            </a:extLst>
          </p:cNvPr>
          <p:cNvGraphicFramePr>
            <a:graphicFrameLocks/>
          </p:cNvGraphicFramePr>
          <p:nvPr>
            <p:extLst>
              <p:ext uri="{D42A27DB-BD31-4B8C-83A1-F6EECF244321}">
                <p14:modId xmlns:p14="http://schemas.microsoft.com/office/powerpoint/2010/main" val="2670054461"/>
              </p:ext>
            </p:extLst>
          </p:nvPr>
        </p:nvGraphicFramePr>
        <p:xfrm>
          <a:off x="2208213" y="1268413"/>
          <a:ext cx="7772400" cy="5121272"/>
        </p:xfrm>
        <a:graphic>
          <a:graphicData uri="http://schemas.openxmlformats.org/drawingml/2006/table">
            <a:tbl>
              <a:tblPr/>
              <a:tblGrid>
                <a:gridCol w="3382962">
                  <a:extLst>
                    <a:ext uri="{9D8B030D-6E8A-4147-A177-3AD203B41FA5}">
                      <a16:colId xmlns:a16="http://schemas.microsoft.com/office/drawing/2014/main" val="20000"/>
                    </a:ext>
                  </a:extLst>
                </a:gridCol>
                <a:gridCol w="4389438">
                  <a:extLst>
                    <a:ext uri="{9D8B030D-6E8A-4147-A177-3AD203B41FA5}">
                      <a16:colId xmlns:a16="http://schemas.microsoft.com/office/drawing/2014/main" val="20001"/>
                    </a:ext>
                  </a:extLst>
                </a:gridCol>
              </a:tblGrid>
              <a:tr h="640159">
                <a:tc gridSpan="2">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400" b="1" i="0" u="none" strike="noStrike" cap="none" normalizeH="0" baseline="0" dirty="0">
                          <a:ln>
                            <a:noFill/>
                          </a:ln>
                          <a:solidFill>
                            <a:schemeClr val="bg1"/>
                          </a:solidFill>
                          <a:effectLst/>
                          <a:latin typeface="標楷體" panose="03000509000000000000" pitchFamily="65" charset="-120"/>
                          <a:ea typeface="標楷體" panose="03000509000000000000" pitchFamily="65" charset="-120"/>
                          <a:cs typeface="Times New Roman" pitchFamily="18" charset="0"/>
                        </a:rPr>
                        <a:t>一般模式</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hlink"/>
                    </a:solidFill>
                  </a:tcPr>
                </a:tc>
                <a:tc hMerge="1">
                  <a:txBody>
                    <a:bodyPr/>
                    <a:lstStyle/>
                    <a:p>
                      <a:endParaRPr lang="zh-TW" altLang="en-US"/>
                    </a:p>
                  </a:txBody>
                  <a:tcPr/>
                </a:tc>
                <a:extLst>
                  <a:ext uri="{0D108BD9-81ED-4DB2-BD59-A6C34878D82A}">
                    <a16:rowId xmlns:a16="http://schemas.microsoft.com/office/drawing/2014/main" val="10000"/>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d ] [ 1G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刪除至</a:t>
                      </a: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檔頭</a:t>
                      </a: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NUM ] + [..] +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 + [d] + [d]   </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刪除三行</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 NUM ] +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 + [3] + [w]   </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刪除三個字</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r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取代</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一個</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字元</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x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剪下 </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刪除</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p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貼上</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64015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u ]</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復原</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上一個動作</a:t>
                      </a:r>
                    </a:p>
                  </a:txBody>
                  <a:tcPr marT="137177" marB="137177"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標題 1">
            <a:extLst>
              <a:ext uri="{FF2B5EF4-FFF2-40B4-BE49-F238E27FC236}">
                <a16:creationId xmlns:a16="http://schemas.microsoft.com/office/drawing/2014/main" id="{D9E9A442-2FE7-4806-87AF-5EA54D49FA6F}"/>
              </a:ext>
            </a:extLst>
          </p:cNvPr>
          <p:cNvSpPr>
            <a:spLocks noGrp="1" noChangeArrowheads="1"/>
          </p:cNvSpPr>
          <p:nvPr>
            <p:ph type="title"/>
          </p:nvPr>
        </p:nvSpPr>
        <p:spPr>
          <a:xfrm>
            <a:off x="1981200" y="260350"/>
            <a:ext cx="8229600" cy="1157288"/>
          </a:xfrm>
        </p:spPr>
        <p:txBody>
          <a:bodyPr/>
          <a:lstStyle/>
          <a:p>
            <a:endParaRPr lang="zh-TW" altLang="en-US"/>
          </a:p>
        </p:txBody>
      </p:sp>
      <p:sp>
        <p:nvSpPr>
          <p:cNvPr id="139267" name="內容版面配置區 2">
            <a:extLst>
              <a:ext uri="{FF2B5EF4-FFF2-40B4-BE49-F238E27FC236}">
                <a16:creationId xmlns:a16="http://schemas.microsoft.com/office/drawing/2014/main" id="{438E16E6-C5A6-4D6E-A895-FBA4538A8A96}"/>
              </a:ext>
            </a:extLst>
          </p:cNvPr>
          <p:cNvSpPr>
            <a:spLocks noGrp="1" noChangeArrowheads="1"/>
          </p:cNvSpPr>
          <p:nvPr>
            <p:ph idx="1"/>
          </p:nvPr>
        </p:nvSpPr>
        <p:spPr/>
        <p:txBody>
          <a:bodyPr/>
          <a:lstStyle/>
          <a:p>
            <a:endParaRPr lang="zh-TW" altLang="en-US"/>
          </a:p>
        </p:txBody>
      </p:sp>
      <p:graphicFrame>
        <p:nvGraphicFramePr>
          <p:cNvPr id="4" name="Group 319">
            <a:extLst>
              <a:ext uri="{FF2B5EF4-FFF2-40B4-BE49-F238E27FC236}">
                <a16:creationId xmlns:a16="http://schemas.microsoft.com/office/drawing/2014/main" id="{85DE527C-E95C-43EE-B808-BF78A6F434CB}"/>
              </a:ext>
            </a:extLst>
          </p:cNvPr>
          <p:cNvGraphicFramePr>
            <a:graphicFrameLocks/>
          </p:cNvGraphicFramePr>
          <p:nvPr>
            <p:extLst>
              <p:ext uri="{D42A27DB-BD31-4B8C-83A1-F6EECF244321}">
                <p14:modId xmlns:p14="http://schemas.microsoft.com/office/powerpoint/2010/main" val="3756909374"/>
              </p:ext>
            </p:extLst>
          </p:nvPr>
        </p:nvGraphicFramePr>
        <p:xfrm>
          <a:off x="2208213" y="1482725"/>
          <a:ext cx="7772400" cy="4479930"/>
        </p:xfrm>
        <a:graphic>
          <a:graphicData uri="http://schemas.openxmlformats.org/drawingml/2006/table">
            <a:tbl>
              <a:tblPr/>
              <a:tblGrid>
                <a:gridCol w="2592387">
                  <a:extLst>
                    <a:ext uri="{9D8B030D-6E8A-4147-A177-3AD203B41FA5}">
                      <a16:colId xmlns:a16="http://schemas.microsoft.com/office/drawing/2014/main" val="20000"/>
                    </a:ext>
                  </a:extLst>
                </a:gridCol>
                <a:gridCol w="5180013">
                  <a:extLst>
                    <a:ext uri="{9D8B030D-6E8A-4147-A177-3AD203B41FA5}">
                      <a16:colId xmlns:a16="http://schemas.microsoft.com/office/drawing/2014/main" val="20001"/>
                    </a:ext>
                  </a:extLst>
                </a:gridCol>
              </a:tblGrid>
              <a:tr h="639989">
                <a:tc gridSpan="2">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400" b="1" i="0" u="none" strike="noStrike" cap="none" normalizeH="0" baseline="0" dirty="0">
                          <a:ln>
                            <a:noFill/>
                          </a:ln>
                          <a:solidFill>
                            <a:schemeClr val="bg1"/>
                          </a:solidFill>
                          <a:effectLst/>
                          <a:latin typeface="標楷體" panose="03000509000000000000" pitchFamily="65" charset="-120"/>
                          <a:ea typeface="標楷體" panose="03000509000000000000" pitchFamily="65" charset="-120"/>
                          <a:cs typeface="Times New Roman" pitchFamily="18" charset="0"/>
                        </a:rPr>
                        <a:t>指令列模式</a:t>
                      </a:r>
                      <a:endParaRPr kumimoji="0" lang="zh-TW" altLang="en-US" sz="2400" b="0" i="0" u="none" strike="noStrike" cap="none" normalizeH="0" baseline="0" dirty="0">
                        <a:ln>
                          <a:noFill/>
                        </a:ln>
                        <a:solidFill>
                          <a:schemeClr val="bg1"/>
                        </a:solidFill>
                        <a:effectLst/>
                        <a:latin typeface="標楷體" panose="03000509000000000000" pitchFamily="65" charset="-120"/>
                        <a:ea typeface="標楷體" panose="03000509000000000000" pitchFamily="65" charset="-120"/>
                        <a:cs typeface="Times New Roman" pitchFamily="18" charset="0"/>
                      </a:endParaRP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hlink"/>
                    </a:solidFill>
                  </a:tcPr>
                </a:tc>
                <a:tc hMerge="1">
                  <a:txBody>
                    <a:bodyPr/>
                    <a:lstStyle/>
                    <a:p>
                      <a:endParaRPr lang="zh-TW" altLang="en-US"/>
                    </a:p>
                  </a:txBody>
                  <a:tcPr/>
                </a:tc>
                <a:extLst>
                  <a:ext uri="{0D108BD9-81ED-4DB2-BD59-A6C34878D82A}">
                    <a16:rowId xmlns:a16="http://schemas.microsoft.com/office/drawing/2014/main" val="10000"/>
                  </a:ext>
                </a:extLst>
              </a:tr>
              <a:tr h="63998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 [ e ]</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編輯新檔</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3998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 [ w ]</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儲存檔案</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63998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 [ w ] [ q ]</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儲存檔案後離開 </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或</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『ZZ』)</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63998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 [ w ] [ q ] [</a:t>
                      </a:r>
                      <a:r>
                        <a:rPr kumimoji="0" lang="zh-TW" altLang="en-US"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強制</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儲存檔案後離開</a:t>
                      </a:r>
                      <a:endPar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63998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 [ q ]</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不儲存離開</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639989">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 [ q ] [</a:t>
                      </a:r>
                      <a:r>
                        <a:rPr kumimoji="0" lang="zh-TW" altLang="en-US"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強制</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不儲存離開</a:t>
                      </a:r>
                    </a:p>
                  </a:txBody>
                  <a:tcPr marT="137115" marB="137115"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標題 1">
            <a:extLst>
              <a:ext uri="{FF2B5EF4-FFF2-40B4-BE49-F238E27FC236}">
                <a16:creationId xmlns:a16="http://schemas.microsoft.com/office/drawing/2014/main" id="{2A097C4B-8CE0-4E0C-A4D3-9643F7AD6779}"/>
              </a:ext>
            </a:extLst>
          </p:cNvPr>
          <p:cNvSpPr>
            <a:spLocks noGrp="1" noChangeArrowheads="1"/>
          </p:cNvSpPr>
          <p:nvPr>
            <p:ph type="title"/>
          </p:nvPr>
        </p:nvSpPr>
        <p:spPr>
          <a:xfrm>
            <a:off x="1981200" y="260350"/>
            <a:ext cx="8229600" cy="1157288"/>
          </a:xfrm>
        </p:spPr>
        <p:txBody>
          <a:bodyPr/>
          <a:lstStyle/>
          <a:p>
            <a:endParaRPr lang="zh-TW" altLang="en-US"/>
          </a:p>
        </p:txBody>
      </p:sp>
      <p:sp>
        <p:nvSpPr>
          <p:cNvPr id="140291" name="內容版面配置區 2">
            <a:extLst>
              <a:ext uri="{FF2B5EF4-FFF2-40B4-BE49-F238E27FC236}">
                <a16:creationId xmlns:a16="http://schemas.microsoft.com/office/drawing/2014/main" id="{47760884-EAE5-4F0B-AAA0-352E267A8A31}"/>
              </a:ext>
            </a:extLst>
          </p:cNvPr>
          <p:cNvSpPr>
            <a:spLocks noGrp="1" noChangeArrowheads="1"/>
          </p:cNvSpPr>
          <p:nvPr>
            <p:ph idx="1"/>
          </p:nvPr>
        </p:nvSpPr>
        <p:spPr/>
        <p:txBody>
          <a:bodyPr/>
          <a:lstStyle/>
          <a:p>
            <a:endParaRPr lang="zh-TW" altLang="en-US"/>
          </a:p>
        </p:txBody>
      </p:sp>
      <p:graphicFrame>
        <p:nvGraphicFramePr>
          <p:cNvPr id="4" name="Group 64">
            <a:extLst>
              <a:ext uri="{FF2B5EF4-FFF2-40B4-BE49-F238E27FC236}">
                <a16:creationId xmlns:a16="http://schemas.microsoft.com/office/drawing/2014/main" id="{3DD79B9A-CA9F-410D-AB68-3CC1C7400D47}"/>
              </a:ext>
            </a:extLst>
          </p:cNvPr>
          <p:cNvGraphicFramePr>
            <a:graphicFrameLocks/>
          </p:cNvGraphicFramePr>
          <p:nvPr>
            <p:extLst>
              <p:ext uri="{D42A27DB-BD31-4B8C-83A1-F6EECF244321}">
                <p14:modId xmlns:p14="http://schemas.microsoft.com/office/powerpoint/2010/main" val="967766474"/>
              </p:ext>
            </p:extLst>
          </p:nvPr>
        </p:nvGraphicFramePr>
        <p:xfrm>
          <a:off x="2066925" y="1533525"/>
          <a:ext cx="8205788" cy="4572000"/>
        </p:xfrm>
        <a:graphic>
          <a:graphicData uri="http://schemas.openxmlformats.org/drawingml/2006/table">
            <a:tbl>
              <a:tblPr/>
              <a:tblGrid>
                <a:gridCol w="3313113">
                  <a:extLst>
                    <a:ext uri="{9D8B030D-6E8A-4147-A177-3AD203B41FA5}">
                      <a16:colId xmlns:a16="http://schemas.microsoft.com/office/drawing/2014/main" val="20000"/>
                    </a:ext>
                  </a:extLst>
                </a:gridCol>
                <a:gridCol w="4892675">
                  <a:extLst>
                    <a:ext uri="{9D8B030D-6E8A-4147-A177-3AD203B41FA5}">
                      <a16:colId xmlns:a16="http://schemas.microsoft.com/office/drawing/2014/main" val="20001"/>
                    </a:ext>
                  </a:extLst>
                </a:gridCol>
              </a:tblGrid>
              <a:tr h="0">
                <a:tc gridSpan="2">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TW" altLang="en-US" sz="2400" b="1"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搜尋與取代</a:t>
                      </a:r>
                      <a:endParaRPr kumimoji="0" lang="zh-TW" altLang="en-US" sz="2400" b="0" i="0" u="none" strike="noStrike" cap="none" normalizeH="0" baseline="0" dirty="0">
                        <a:ln>
                          <a:noFill/>
                        </a:ln>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hlink"/>
                    </a:solidFill>
                  </a:tcPr>
                </a:tc>
                <a:tc hMerge="1">
                  <a:txBody>
                    <a:bodyPr/>
                    <a:lstStyle/>
                    <a:p>
                      <a:endParaRPr lang="zh-TW" altLang="en-US"/>
                    </a:p>
                  </a:txBody>
                  <a:tcPr/>
                </a:tc>
                <a:extLst>
                  <a:ext uri="{0D108BD9-81ED-4DB2-BD59-A6C34878D82A}">
                    <a16:rowId xmlns:a16="http://schemas.microsoft.com/office/drawing/2014/main" val="10000"/>
                  </a:ext>
                </a:extLst>
              </a:tr>
              <a:tr h="0">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 ]</a:t>
                      </a: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向下搜尋 </a:t>
                      </a: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(n </a:t>
                      </a:r>
                      <a:r>
                        <a:rPr kumimoji="0" lang="zh-TW" altLang="en-US"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至下一個</a:t>
                      </a: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0">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s/[old]/[new]/g</a:t>
                      </a: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將所有的 </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[old] </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替換成 </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[new]</a:t>
                      </a: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0">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:1,30s/[old]/[new]/g</a:t>
                      </a: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第一行</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至</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第三十行</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 </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[old] </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替換成 </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[new]</a:t>
                      </a: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0">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:1,$s/[old]/[new]/g</a:t>
                      </a: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整個檔案</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 </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[old] </a:t>
                      </a: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替換成 </a:t>
                      </a:r>
                      <a:r>
                        <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[new]</a:t>
                      </a: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0">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:1,$s/^/    /g</a:t>
                      </a: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tc>
                  <a:txBody>
                    <a:bodyPr/>
                    <a:lstStyle>
                      <a:lvl1pPr>
                        <a:lnSpc>
                          <a:spcPct val="90000"/>
                        </a:lnSpc>
                        <a:spcBef>
                          <a:spcPct val="15000"/>
                        </a:spcBef>
                        <a:buClr>
                          <a:srgbClr val="0000FF"/>
                        </a:buClr>
                        <a:buSzPct val="60000"/>
                        <a:buFont typeface="Wingdings" pitchFamily="2" charset="2"/>
                        <a:defRPr sz="2400">
                          <a:solidFill>
                            <a:schemeClr val="tx1"/>
                          </a:solidFill>
                          <a:latin typeface="Arial" pitchFamily="34" charset="0"/>
                          <a:ea typeface="標楷體" pitchFamily="65" charset="-120"/>
                        </a:defRPr>
                      </a:lvl1pPr>
                      <a:lvl2pPr>
                        <a:lnSpc>
                          <a:spcPct val="90000"/>
                        </a:lnSpc>
                        <a:spcBef>
                          <a:spcPct val="15000"/>
                        </a:spcBef>
                        <a:buClr>
                          <a:srgbClr val="FF9900"/>
                        </a:buClr>
                        <a:buSzPct val="70000"/>
                        <a:buFont typeface="Wingdings" pitchFamily="2" charset="2"/>
                        <a:defRPr sz="2000">
                          <a:solidFill>
                            <a:schemeClr val="tx1"/>
                          </a:solidFill>
                          <a:latin typeface="Arial" pitchFamily="34" charset="0"/>
                          <a:ea typeface="標楷體" pitchFamily="65" charset="-120"/>
                        </a:defRPr>
                      </a:lvl2pPr>
                      <a:lvl3pPr>
                        <a:lnSpc>
                          <a:spcPct val="90000"/>
                        </a:lnSpc>
                        <a:spcBef>
                          <a:spcPct val="15000"/>
                        </a:spcBef>
                        <a:buClr>
                          <a:schemeClr val="tx1"/>
                        </a:buClr>
                        <a:buFont typeface="Arial" pitchFamily="34" charset="0"/>
                        <a:defRPr sz="2000">
                          <a:solidFill>
                            <a:schemeClr val="tx1"/>
                          </a:solidFill>
                          <a:latin typeface="Arial" pitchFamily="34" charset="0"/>
                          <a:ea typeface="標楷體" pitchFamily="65" charset="-120"/>
                        </a:defRPr>
                      </a:lvl3pPr>
                      <a:lvl4pPr>
                        <a:spcBef>
                          <a:spcPct val="20000"/>
                        </a:spcBef>
                        <a:buClr>
                          <a:schemeClr val="tx1"/>
                        </a:buClr>
                        <a:defRPr>
                          <a:solidFill>
                            <a:schemeClr val="tx1"/>
                          </a:solidFill>
                          <a:latin typeface="Times New Roman" pitchFamily="18" charset="0"/>
                          <a:ea typeface="標楷體" pitchFamily="65" charset="-120"/>
                        </a:defRPr>
                      </a:lvl4pPr>
                      <a:lvl5pPr>
                        <a:spcBef>
                          <a:spcPct val="20000"/>
                        </a:spcBef>
                        <a:buClr>
                          <a:schemeClr val="accent1"/>
                        </a:buClr>
                        <a:defRPr>
                          <a:solidFill>
                            <a:schemeClr val="tx1"/>
                          </a:solidFill>
                          <a:latin typeface="Times New Roman" pitchFamily="18" charset="0"/>
                          <a:ea typeface="標楷體" pitchFamily="65" charset="-120"/>
                        </a:defRPr>
                      </a:lvl5pPr>
                      <a:lvl6pPr fontAlgn="base">
                        <a:spcBef>
                          <a:spcPct val="20000"/>
                        </a:spcBef>
                        <a:spcAft>
                          <a:spcPct val="0"/>
                        </a:spcAft>
                        <a:buClr>
                          <a:schemeClr val="accent1"/>
                        </a:buClr>
                        <a:defRPr>
                          <a:solidFill>
                            <a:schemeClr val="tx1"/>
                          </a:solidFill>
                          <a:latin typeface="Times New Roman" pitchFamily="18" charset="0"/>
                          <a:ea typeface="標楷體" pitchFamily="65" charset="-120"/>
                        </a:defRPr>
                      </a:lvl6pPr>
                      <a:lvl7pPr fontAlgn="base">
                        <a:spcBef>
                          <a:spcPct val="20000"/>
                        </a:spcBef>
                        <a:spcAft>
                          <a:spcPct val="0"/>
                        </a:spcAft>
                        <a:buClr>
                          <a:schemeClr val="accent1"/>
                        </a:buClr>
                        <a:defRPr>
                          <a:solidFill>
                            <a:schemeClr val="tx1"/>
                          </a:solidFill>
                          <a:latin typeface="Times New Roman" pitchFamily="18" charset="0"/>
                          <a:ea typeface="標楷體" pitchFamily="65" charset="-120"/>
                        </a:defRPr>
                      </a:lvl7pPr>
                      <a:lvl8pPr fontAlgn="base">
                        <a:spcBef>
                          <a:spcPct val="20000"/>
                        </a:spcBef>
                        <a:spcAft>
                          <a:spcPct val="0"/>
                        </a:spcAft>
                        <a:buClr>
                          <a:schemeClr val="accent1"/>
                        </a:buClr>
                        <a:defRPr>
                          <a:solidFill>
                            <a:schemeClr val="tx1"/>
                          </a:solidFill>
                          <a:latin typeface="Times New Roman" pitchFamily="18" charset="0"/>
                          <a:ea typeface="標楷體" pitchFamily="65" charset="-120"/>
                        </a:defRPr>
                      </a:lvl8pPr>
                      <a:lvl9pPr fontAlgn="base">
                        <a:spcBef>
                          <a:spcPct val="20000"/>
                        </a:spcBef>
                        <a:spcAft>
                          <a:spcPct val="0"/>
                        </a:spcAft>
                        <a:buClr>
                          <a:schemeClr val="accent1"/>
                        </a:buClr>
                        <a:defRPr>
                          <a:solidFill>
                            <a:schemeClr val="tx1"/>
                          </a:solidFill>
                          <a:latin typeface="Times New Roman" pitchFamily="18" charset="0"/>
                          <a:ea typeface="標楷體" pitchFamily="65"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TW" altLang="en-US"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將每行的開頭都往後移四個空白</a:t>
                      </a:r>
                      <a:endParaRPr kumimoji="0" lang="en-US" altLang="zh-TW" sz="24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T="137160" marB="137160" horzOverflow="overflow">
                    <a:lnL w="25400" cap="flat" cmpd="sng" algn="ctr">
                      <a:solidFill>
                        <a:srgbClr val="C0C0C0"/>
                      </a:solidFill>
                      <a:prstDash val="solid"/>
                      <a:round/>
                      <a:headEnd type="none" w="med" len="med"/>
                      <a:tailEnd type="none" w="med" len="med"/>
                    </a:lnL>
                    <a:lnR w="25400" cap="flat" cmpd="sng" algn="ctr">
                      <a:solidFill>
                        <a:srgbClr val="C0C0C0"/>
                      </a:solidFill>
                      <a:prstDash val="solid"/>
                      <a:round/>
                      <a:headEnd type="none" w="med" len="med"/>
                      <a:tailEnd type="none" w="med" len="med"/>
                    </a:lnR>
                    <a:lnT w="25400" cap="flat" cmpd="sng" algn="ctr">
                      <a:solidFill>
                        <a:srgbClr val="C0C0C0"/>
                      </a:solidFill>
                      <a:prstDash val="solid"/>
                      <a:round/>
                      <a:headEnd type="none" w="med" len="med"/>
                      <a:tailEnd type="none" w="med" len="med"/>
                    </a:lnT>
                    <a:lnB w="25400" cap="flat" cmpd="sng" algn="ctr">
                      <a:solidFill>
                        <a:srgbClr val="C0C0C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標題 1">
            <a:extLst>
              <a:ext uri="{FF2B5EF4-FFF2-40B4-BE49-F238E27FC236}">
                <a16:creationId xmlns:a16="http://schemas.microsoft.com/office/drawing/2014/main" id="{0E31AC29-80BE-4E19-A04F-4C161BD9448A}"/>
              </a:ext>
            </a:extLst>
          </p:cNvPr>
          <p:cNvSpPr>
            <a:spLocks noGrp="1" noChangeArrowheads="1"/>
          </p:cNvSpPr>
          <p:nvPr>
            <p:ph type="title"/>
          </p:nvPr>
        </p:nvSpPr>
        <p:spPr/>
        <p:txBody>
          <a:bodyPr>
            <a:normAutofit/>
          </a:bodyPr>
          <a:lstStyle/>
          <a:p>
            <a:r>
              <a:rPr lang="zh-TW" altLang="en-US"/>
              <a:t>檔案權限設定</a:t>
            </a:r>
            <a:r>
              <a:rPr lang="en-US" altLang="zh-TW"/>
              <a:t>(</a:t>
            </a:r>
            <a:r>
              <a:rPr lang="en-US" altLang="ja-JP"/>
              <a:t>Permission</a:t>
            </a:r>
            <a:r>
              <a:rPr lang="en-US" altLang="zh-TW"/>
              <a:t>)</a:t>
            </a:r>
            <a:br>
              <a:rPr lang="zh-TW" altLang="en-US" b="1"/>
            </a:br>
            <a:endParaRPr lang="zh-TW" altLang="en-US"/>
          </a:p>
        </p:txBody>
      </p:sp>
      <p:sp>
        <p:nvSpPr>
          <p:cNvPr id="3" name="內容版面配置區 2">
            <a:extLst>
              <a:ext uri="{FF2B5EF4-FFF2-40B4-BE49-F238E27FC236}">
                <a16:creationId xmlns:a16="http://schemas.microsoft.com/office/drawing/2014/main" id="{2A5FB58E-7149-4896-9CCC-4C02BD70A00D}"/>
              </a:ext>
            </a:extLst>
          </p:cNvPr>
          <p:cNvSpPr>
            <a:spLocks noGrp="1"/>
          </p:cNvSpPr>
          <p:nvPr>
            <p:ph idx="1"/>
          </p:nvPr>
        </p:nvSpPr>
        <p:spPr/>
        <p:txBody>
          <a:bodyPr>
            <a:normAutofit lnSpcReduction="10000"/>
          </a:bodyPr>
          <a:lstStyle/>
          <a:p>
            <a:pPr>
              <a:defRPr/>
            </a:pPr>
            <a:r>
              <a:rPr lang="zh-TW" altLang="en-US" dirty="0"/>
              <a:t>在 </a:t>
            </a:r>
            <a:r>
              <a:rPr lang="en-US" altLang="zh-TW" dirty="0"/>
              <a:t>Linux </a:t>
            </a:r>
            <a:r>
              <a:rPr lang="zh-TW" altLang="en-US" dirty="0"/>
              <a:t>系統中，每一個檔案都具有四種存取權限：</a:t>
            </a:r>
          </a:p>
          <a:p>
            <a:pPr marL="457200" indent="-457200">
              <a:buFont typeface="+mj-lt"/>
              <a:buAutoNum type="arabicPeriod"/>
              <a:defRPr/>
            </a:pPr>
            <a:r>
              <a:rPr lang="zh-TW" altLang="en-US" dirty="0"/>
              <a:t>可讀取（</a:t>
            </a:r>
            <a:r>
              <a:rPr lang="en-US" altLang="zh-TW" dirty="0"/>
              <a:t>r</a:t>
            </a:r>
            <a:r>
              <a:rPr lang="zh-TW" altLang="en-US" dirty="0"/>
              <a:t>，</a:t>
            </a:r>
            <a:r>
              <a:rPr lang="en-US" altLang="zh-TW" dirty="0"/>
              <a:t>Readable</a:t>
            </a:r>
            <a:r>
              <a:rPr lang="zh-TW" altLang="en-US" dirty="0"/>
              <a:t>），用數字 </a:t>
            </a:r>
            <a:r>
              <a:rPr lang="en-US" altLang="zh-TW" dirty="0"/>
              <a:t>4 </a:t>
            </a:r>
            <a:r>
              <a:rPr lang="zh-TW" altLang="en-US" dirty="0"/>
              <a:t>表示</a:t>
            </a:r>
          </a:p>
          <a:p>
            <a:pPr marL="457200" indent="-457200">
              <a:buFont typeface="+mj-lt"/>
              <a:buAutoNum type="arabicPeriod"/>
              <a:defRPr/>
            </a:pPr>
            <a:r>
              <a:rPr lang="zh-TW" altLang="en-US" dirty="0"/>
              <a:t>可寫入（</a:t>
            </a:r>
            <a:r>
              <a:rPr lang="en-US" altLang="zh-TW" dirty="0"/>
              <a:t>w</a:t>
            </a:r>
            <a:r>
              <a:rPr lang="zh-TW" altLang="en-US" dirty="0"/>
              <a:t>，</a:t>
            </a:r>
            <a:r>
              <a:rPr lang="en-US" altLang="zh-TW" dirty="0"/>
              <a:t>writable</a:t>
            </a:r>
            <a:r>
              <a:rPr lang="zh-TW" altLang="en-US" dirty="0"/>
              <a:t>），用數字 </a:t>
            </a:r>
            <a:r>
              <a:rPr lang="en-US" altLang="zh-TW" dirty="0"/>
              <a:t>2 </a:t>
            </a:r>
            <a:r>
              <a:rPr lang="zh-TW" altLang="en-US" dirty="0"/>
              <a:t>表示</a:t>
            </a:r>
          </a:p>
          <a:p>
            <a:pPr marL="457200" indent="-457200">
              <a:buFont typeface="+mj-lt"/>
              <a:buAutoNum type="arabicPeriod"/>
              <a:defRPr/>
            </a:pPr>
            <a:r>
              <a:rPr lang="zh-TW" altLang="en-US" dirty="0"/>
              <a:t>可執行：（</a:t>
            </a:r>
            <a:r>
              <a:rPr lang="en-US" altLang="zh-TW" dirty="0"/>
              <a:t>x</a:t>
            </a:r>
            <a:r>
              <a:rPr lang="zh-TW" altLang="en-US" dirty="0"/>
              <a:t>，</a:t>
            </a:r>
            <a:r>
              <a:rPr lang="en-US" altLang="zh-TW" dirty="0" err="1"/>
              <a:t>eXecute</a:t>
            </a:r>
            <a:r>
              <a:rPr lang="zh-TW" altLang="en-US" dirty="0"/>
              <a:t>），用數字 </a:t>
            </a:r>
            <a:r>
              <a:rPr lang="en-US" altLang="zh-TW" dirty="0"/>
              <a:t>1 </a:t>
            </a:r>
            <a:r>
              <a:rPr lang="zh-TW" altLang="en-US" dirty="0"/>
              <a:t>表示</a:t>
            </a:r>
          </a:p>
          <a:p>
            <a:pPr marL="457200" indent="-457200">
              <a:buFont typeface="+mj-lt"/>
              <a:buAutoNum type="arabicPeriod"/>
              <a:defRPr/>
            </a:pPr>
            <a:r>
              <a:rPr lang="zh-TW" altLang="en-US" dirty="0"/>
              <a:t>無權限（</a:t>
            </a:r>
            <a:r>
              <a:rPr lang="en-US" altLang="zh-TW" dirty="0"/>
              <a:t>-</a:t>
            </a:r>
            <a:r>
              <a:rPr lang="zh-TW" altLang="en-US" dirty="0"/>
              <a:t>），用數字 </a:t>
            </a:r>
            <a:r>
              <a:rPr lang="en-US" altLang="zh-TW" dirty="0"/>
              <a:t>0 </a:t>
            </a:r>
            <a:r>
              <a:rPr lang="zh-TW" altLang="en-US" dirty="0"/>
              <a:t>表示</a:t>
            </a:r>
            <a:endParaRPr lang="en-US" altLang="zh-TW" dirty="0"/>
          </a:p>
          <a:p>
            <a:pPr marL="457200" indent="-457200">
              <a:buFont typeface="+mj-lt"/>
              <a:buAutoNum type="arabicPeriod"/>
              <a:defRPr/>
            </a:pPr>
            <a:endParaRPr lang="en-US" altLang="zh-TW" dirty="0"/>
          </a:p>
          <a:p>
            <a:pPr eaLnBrk="1" hangingPunct="1">
              <a:defRPr/>
            </a:pPr>
            <a:r>
              <a:rPr lang="en-US" altLang="ja-JP" dirty="0"/>
              <a:t>Example:</a:t>
            </a:r>
          </a:p>
          <a:p>
            <a:pPr lvl="1" eaLnBrk="1" hangingPunct="1">
              <a:buFont typeface="Wingdings" panose="05000000000000000000" pitchFamily="2" charset="2"/>
              <a:buNone/>
              <a:defRPr/>
            </a:pPr>
            <a:r>
              <a:rPr lang="en-US" altLang="ja-JP" dirty="0"/>
              <a:t>ls -l .</a:t>
            </a:r>
            <a:r>
              <a:rPr lang="en-US" altLang="ja-JP" dirty="0" err="1"/>
              <a:t>bash_profile</a:t>
            </a:r>
            <a:r>
              <a:rPr lang="en-US" altLang="ja-JP" dirty="0"/>
              <a:t> </a:t>
            </a:r>
          </a:p>
          <a:p>
            <a:pPr lvl="1" eaLnBrk="1" hangingPunct="1">
              <a:buFont typeface="Wingdings" panose="05000000000000000000" pitchFamily="2" charset="2"/>
              <a:buNone/>
              <a:defRPr/>
            </a:pPr>
            <a:r>
              <a:rPr lang="en-US" altLang="ja-JP" dirty="0"/>
              <a:t>-</a:t>
            </a:r>
            <a:r>
              <a:rPr lang="en-US" altLang="ja-JP" dirty="0" err="1"/>
              <a:t>rw</a:t>
            </a:r>
            <a:r>
              <a:rPr lang="en-US" altLang="ja-JP" dirty="0"/>
              <a:t>-r--r--   1 </a:t>
            </a:r>
            <a:r>
              <a:rPr lang="en-US" altLang="ja-JP" dirty="0" err="1"/>
              <a:t>cnotred</a:t>
            </a:r>
            <a:r>
              <a:rPr lang="en-US" altLang="ja-JP" dirty="0"/>
              <a:t>  191 Jan  4</a:t>
            </a:r>
            <a:r>
              <a:rPr lang="en-US" altLang="zh-TW" dirty="0"/>
              <a:t> </a:t>
            </a:r>
            <a:r>
              <a:rPr lang="en-US" altLang="ja-JP" dirty="0"/>
              <a:t>13:11 .</a:t>
            </a:r>
            <a:r>
              <a:rPr lang="en-US" altLang="ja-JP" dirty="0" err="1"/>
              <a:t>bash_profile</a:t>
            </a:r>
            <a:endParaRPr lang="en-US" altLang="ja-JP" dirty="0"/>
          </a:p>
          <a:p>
            <a:pPr lvl="1" eaLnBrk="1" hangingPunct="1">
              <a:defRPr/>
            </a:pPr>
            <a:endParaRPr lang="en-US" altLang="ja-JP" dirty="0"/>
          </a:p>
          <a:p>
            <a:pPr lvl="1" eaLnBrk="1" hangingPunct="1">
              <a:defRPr/>
            </a:pPr>
            <a:r>
              <a:rPr lang="en-US" altLang="ja-JP" dirty="0"/>
              <a:t>r:readable,  w:writable,  x: executable</a:t>
            </a:r>
            <a:endParaRPr lang="ja-JP" altLang="en-US" dirty="0">
              <a:ea typeface="MS PGothic" panose="020B0600070205080204" pitchFamily="34" charset="-128"/>
            </a:endParaRPr>
          </a:p>
          <a:p>
            <a:pPr marL="457200" indent="-457200">
              <a:buFont typeface="+mj-lt"/>
              <a:buAutoNum type="arabicPeriod"/>
              <a:defRPr/>
            </a:pPr>
            <a:endParaRPr lang="en-US" altLang="zh-TW" dirty="0"/>
          </a:p>
          <a:p>
            <a:pPr>
              <a:defRPr/>
            </a:pPr>
            <a:endParaRPr lang="en-US" altLang="zh-TW"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8FC99B-20AB-4916-A2FE-9FD66E2D0F4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B9C9114-8072-4BF1-8712-801D9DF2447D}"/>
              </a:ext>
            </a:extLst>
          </p:cNvPr>
          <p:cNvSpPr>
            <a:spLocks noGrp="1"/>
          </p:cNvSpPr>
          <p:nvPr>
            <p:ph idx="1"/>
          </p:nvPr>
        </p:nvSpPr>
        <p:spPr/>
        <p:txBody>
          <a:bodyPr>
            <a:normAutofit fontScale="77500" lnSpcReduction="20000"/>
          </a:bodyPr>
          <a:lstStyle/>
          <a:p>
            <a:pPr>
              <a:defRPr/>
            </a:pPr>
            <a:r>
              <a:rPr lang="zh-TW" altLang="en-US" dirty="0"/>
              <a:t>系統管理者依據使用者需求來設定檔案權限，若我們想檢視檔案權限可以使用 </a:t>
            </a:r>
            <a:r>
              <a:rPr lang="en-US" altLang="zh-TW" dirty="0"/>
              <a:t>$ ls -l </a:t>
            </a:r>
            <a:r>
              <a:rPr lang="zh-TW" altLang="en-US" dirty="0"/>
              <a:t>來查看</a:t>
            </a: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a:defRPr/>
            </a:pPr>
            <a:endParaRPr lang="en-US" altLang="zh-TW" dirty="0"/>
          </a:p>
          <a:p>
            <a:pPr marL="0" indent="0">
              <a:buNone/>
              <a:defRPr/>
            </a:pPr>
            <a:endParaRPr lang="en-US" altLang="zh-TW" dirty="0"/>
          </a:p>
          <a:p>
            <a:pPr marL="0" indent="0">
              <a:buNone/>
              <a:defRPr/>
            </a:pPr>
            <a:endParaRPr lang="en-US" altLang="zh-TW" dirty="0"/>
          </a:p>
          <a:p>
            <a:pPr marL="0" indent="0">
              <a:buNone/>
              <a:defRPr/>
            </a:pPr>
            <a:endParaRPr lang="en-US" altLang="zh-TW" dirty="0"/>
          </a:p>
          <a:p>
            <a:pPr>
              <a:defRPr/>
            </a:pPr>
            <a:r>
              <a:rPr lang="zh-TW" altLang="en-US" sz="1800" dirty="0"/>
              <a:t>第一欄：使用者權限</a:t>
            </a:r>
          </a:p>
          <a:p>
            <a:pPr>
              <a:defRPr/>
            </a:pPr>
            <a:r>
              <a:rPr lang="zh-TW" altLang="en-US" sz="1800" dirty="0"/>
              <a:t>由 </a:t>
            </a:r>
            <a:r>
              <a:rPr lang="en-US" altLang="zh-TW" sz="1800" dirty="0"/>
              <a:t>10 </a:t>
            </a:r>
            <a:r>
              <a:rPr lang="zh-TW" altLang="en-US" sz="1800" dirty="0"/>
              <a:t>個字元組成，第一個字元表示檔案型態（</a:t>
            </a:r>
            <a:r>
              <a:rPr lang="en-US" altLang="zh-TW" sz="1800" dirty="0"/>
              <a:t>- </a:t>
            </a:r>
            <a:r>
              <a:rPr lang="zh-TW" altLang="en-US" sz="1800" dirty="0"/>
              <a:t>為檔案，</a:t>
            </a:r>
            <a:r>
              <a:rPr lang="en-US" altLang="zh-TW" sz="1800" dirty="0"/>
              <a:t>d </a:t>
            </a:r>
            <a:r>
              <a:rPr lang="zh-TW" altLang="en-US" sz="1800" dirty="0"/>
              <a:t>表示目錄，</a:t>
            </a:r>
            <a:r>
              <a:rPr lang="en-US" altLang="zh-TW" sz="1800" dirty="0"/>
              <a:t>1 </a:t>
            </a:r>
            <a:r>
              <a:rPr lang="zh-TW" altLang="en-US" sz="1800" dirty="0"/>
              <a:t>表示連結檔案）。字元 </a:t>
            </a:r>
            <a:r>
              <a:rPr lang="en-US" altLang="zh-TW" sz="1800" dirty="0"/>
              <a:t>2</a:t>
            </a:r>
            <a:r>
              <a:rPr lang="zh-TW" altLang="en-US" sz="1800" dirty="0"/>
              <a:t>、</a:t>
            </a:r>
            <a:r>
              <a:rPr lang="en-US" altLang="zh-TW" sz="1800" dirty="0"/>
              <a:t>3</a:t>
            </a:r>
            <a:r>
              <a:rPr lang="zh-TW" altLang="en-US" sz="1800" dirty="0"/>
              <a:t>、</a:t>
            </a:r>
            <a:r>
              <a:rPr lang="en-US" altLang="zh-TW" sz="1800" dirty="0"/>
              <a:t>4 </a:t>
            </a:r>
            <a:r>
              <a:rPr lang="zh-TW" altLang="en-US" sz="1800" dirty="0"/>
              <a:t>表示</a:t>
            </a:r>
            <a:r>
              <a:rPr lang="zh-TW" altLang="en-US" sz="1800" dirty="0">
                <a:solidFill>
                  <a:srgbClr val="C00000"/>
                </a:solidFill>
              </a:rPr>
              <a:t>檔案擁有者</a:t>
            </a:r>
            <a:r>
              <a:rPr lang="zh-TW" altLang="en-US" sz="1800" dirty="0"/>
              <a:t>的存取權限。字元 </a:t>
            </a:r>
            <a:r>
              <a:rPr lang="en-US" altLang="zh-TW" sz="1800" dirty="0"/>
              <a:t>5</a:t>
            </a:r>
            <a:r>
              <a:rPr lang="zh-TW" altLang="en-US" sz="1800" dirty="0"/>
              <a:t>、</a:t>
            </a:r>
            <a:r>
              <a:rPr lang="en-US" altLang="zh-TW" sz="1800" dirty="0"/>
              <a:t>6</a:t>
            </a:r>
            <a:r>
              <a:rPr lang="zh-TW" altLang="en-US" sz="1800" dirty="0"/>
              <a:t>、</a:t>
            </a:r>
            <a:r>
              <a:rPr lang="en-US" altLang="zh-TW" sz="1800" dirty="0"/>
              <a:t>7 </a:t>
            </a:r>
            <a:r>
              <a:rPr lang="zh-TW" altLang="en-US" sz="1800" dirty="0"/>
              <a:t>表示</a:t>
            </a:r>
            <a:r>
              <a:rPr lang="zh-TW" altLang="en-US" sz="1800" dirty="0">
                <a:solidFill>
                  <a:srgbClr val="C00000"/>
                </a:solidFill>
              </a:rPr>
              <a:t>檔案擁有者所屬群組成員</a:t>
            </a:r>
            <a:r>
              <a:rPr lang="zh-TW" altLang="en-US" sz="1800" dirty="0"/>
              <a:t>的存取權限。字元 </a:t>
            </a:r>
            <a:r>
              <a:rPr lang="en-US" altLang="zh-TW" sz="1800" dirty="0"/>
              <a:t>8</a:t>
            </a:r>
            <a:r>
              <a:rPr lang="zh-TW" altLang="en-US" sz="1800" dirty="0"/>
              <a:t>、</a:t>
            </a:r>
            <a:r>
              <a:rPr lang="en-US" altLang="zh-TW" sz="1800" dirty="0"/>
              <a:t>9</a:t>
            </a:r>
            <a:r>
              <a:rPr lang="zh-TW" altLang="en-US" sz="1800" dirty="0"/>
              <a:t>、</a:t>
            </a:r>
            <a:r>
              <a:rPr lang="en-US" altLang="zh-TW" sz="1800" dirty="0"/>
              <a:t>10 </a:t>
            </a:r>
            <a:r>
              <a:rPr lang="zh-TW" altLang="en-US" sz="1800" dirty="0"/>
              <a:t>表示</a:t>
            </a:r>
            <a:r>
              <a:rPr lang="zh-TW" altLang="en-US" sz="1800" dirty="0">
                <a:solidFill>
                  <a:srgbClr val="C00000"/>
                </a:solidFill>
              </a:rPr>
              <a:t>其他使用者</a:t>
            </a:r>
            <a:r>
              <a:rPr lang="zh-TW" altLang="en-US" sz="1800" dirty="0"/>
              <a:t>的存取權限</a:t>
            </a:r>
          </a:p>
          <a:p>
            <a:pPr>
              <a:defRPr/>
            </a:pPr>
            <a:r>
              <a:rPr lang="zh-TW" altLang="en-US" sz="1800" dirty="0"/>
              <a:t>舉例來說 </a:t>
            </a:r>
            <a:r>
              <a:rPr lang="en-US" altLang="zh-TW" sz="1800" dirty="0"/>
              <a:t>-</a:t>
            </a:r>
            <a:r>
              <a:rPr lang="en-US" altLang="zh-TW" sz="1800" dirty="0" err="1"/>
              <a:t>rwxrwxr</a:t>
            </a:r>
            <a:r>
              <a:rPr lang="en-US" altLang="zh-TW" sz="1800" dirty="0"/>
              <a:t>--</a:t>
            </a:r>
            <a:r>
              <a:rPr lang="zh-TW" altLang="en-US" sz="1800" dirty="0"/>
              <a:t>，代表這是一格檔案，擁有者和群組都具備讀取、寫入和執行權限，其他使用者只擁有讀取權限</a:t>
            </a:r>
          </a:p>
          <a:p>
            <a:pPr>
              <a:defRPr/>
            </a:pPr>
            <a:endParaRPr lang="zh-TW" altLang="en-US" dirty="0"/>
          </a:p>
        </p:txBody>
      </p:sp>
      <p:pic>
        <p:nvPicPr>
          <p:cNvPr id="142339" name="圖片 3">
            <a:extLst>
              <a:ext uri="{FF2B5EF4-FFF2-40B4-BE49-F238E27FC236}">
                <a16:creationId xmlns:a16="http://schemas.microsoft.com/office/drawing/2014/main" id="{057AD906-C6BB-4684-99F0-E82FFFB76B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2067415"/>
            <a:ext cx="7875588"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3609</TotalTime>
  <Words>7092</Words>
  <Application>Microsoft Office PowerPoint</Application>
  <PresentationFormat>寬螢幕</PresentationFormat>
  <Paragraphs>836</Paragraphs>
  <Slides>108</Slides>
  <Notes>3</Notes>
  <HiddenSlides>0</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108</vt:i4>
      </vt:variant>
    </vt:vector>
  </HeadingPairs>
  <TitlesOfParts>
    <vt:vector size="126" baseType="lpstr">
      <vt:lpstr>Apple LiSung Light</vt:lpstr>
      <vt:lpstr>メイリオ</vt:lpstr>
      <vt:lpstr>MS PGothic</vt:lpstr>
      <vt:lpstr>StarSymbol</vt:lpstr>
      <vt:lpstr>微軟正黑體</vt:lpstr>
      <vt:lpstr>新細明體</vt:lpstr>
      <vt:lpstr>標楷體</vt:lpstr>
      <vt:lpstr>Arial</vt:lpstr>
      <vt:lpstr>Calibri</vt:lpstr>
      <vt:lpstr>Cambria Math</vt:lpstr>
      <vt:lpstr>Courier New</vt:lpstr>
      <vt:lpstr>Tahoma</vt:lpstr>
      <vt:lpstr>Times New Roman</vt:lpstr>
      <vt:lpstr>Trebuchet MS</vt:lpstr>
      <vt:lpstr>Verdana</vt:lpstr>
      <vt:lpstr>Wingdings</vt:lpstr>
      <vt:lpstr>Wingdings 3</vt:lpstr>
      <vt:lpstr>多面向</vt:lpstr>
      <vt:lpstr>Introduction to   Parallel Computing (I) </vt:lpstr>
      <vt:lpstr>課程大綱</vt:lpstr>
      <vt:lpstr>參考進度</vt:lpstr>
      <vt:lpstr>PowerPoint 簡報</vt:lpstr>
      <vt:lpstr>評分方式</vt:lpstr>
      <vt:lpstr>平行計算（Parallel Computing）</vt:lpstr>
      <vt:lpstr>為什麼需要平行計算?</vt:lpstr>
      <vt:lpstr>為什麼需要平行計算?</vt:lpstr>
      <vt:lpstr>為什麼需要平行計算?</vt:lpstr>
      <vt:lpstr>平行計算（Parallel Computing）</vt:lpstr>
      <vt:lpstr>時間並行的例子</vt:lpstr>
      <vt:lpstr>Classic RISC Pipeline</vt:lpstr>
      <vt:lpstr>空間並行的例子</vt:lpstr>
      <vt:lpstr>平行計算（Parallel Computing）</vt:lpstr>
      <vt:lpstr>Parallel Computer Classification </vt:lpstr>
      <vt:lpstr>Single Instruction, Single Data (SISD)</vt:lpstr>
      <vt:lpstr>Single Instruction, Multiple Data (SIMD): </vt:lpstr>
      <vt:lpstr>Multiple Instruction, Single Data (MISD): </vt:lpstr>
      <vt:lpstr>Multiple Instruction, Multiple Data (MIMD): </vt:lpstr>
      <vt:lpstr>平行計算的特徵</vt:lpstr>
      <vt:lpstr>平行計算的性能度量</vt:lpstr>
      <vt:lpstr>Amdahl’s Law</vt:lpstr>
      <vt:lpstr>Gustafson’s Law</vt:lpstr>
      <vt:lpstr>Sun-Ni's Law </vt:lpstr>
      <vt:lpstr>Difference of Amdahl’s Law, Gustafson’s Law, and Sun-Ni's Law</vt:lpstr>
      <vt:lpstr>分散式計算（Distributed Computing）</vt:lpstr>
      <vt:lpstr>平行計算與分散式計算的區別</vt:lpstr>
      <vt:lpstr>叢集計算(Cluster Computing)</vt:lpstr>
      <vt:lpstr>叢集計算(Cluster Computing)</vt:lpstr>
      <vt:lpstr>網格計算（Grid Computing）</vt:lpstr>
      <vt:lpstr>雲端計算（Cloud Computing）</vt:lpstr>
      <vt:lpstr>對等式運算 (peer to peer) </vt:lpstr>
      <vt:lpstr>區塊鏈 Blockchain</vt:lpstr>
      <vt:lpstr>The Death of CPU Scaling</vt:lpstr>
      <vt:lpstr>Outline </vt:lpstr>
      <vt:lpstr>Shared memory vs. Distributed memory </vt:lpstr>
      <vt:lpstr>Shared Memory Multiprocessor Computer System </vt:lpstr>
      <vt:lpstr>Shared Memory Computer Architecture</vt:lpstr>
      <vt:lpstr>Cache Coherence &amp; Data Consistency</vt:lpstr>
      <vt:lpstr>Many-core co-processor/accelerator</vt:lpstr>
      <vt:lpstr>Memory Hierarchy in GPU</vt:lpstr>
      <vt:lpstr>Distributed Memory Multicomputer</vt:lpstr>
      <vt:lpstr>Distributed Memory Multicomputer</vt:lpstr>
      <vt:lpstr>Summary</vt:lpstr>
      <vt:lpstr>Trend of Parallel Computers</vt:lpstr>
      <vt:lpstr>Today’s Typical Parallel Computers</vt:lpstr>
      <vt:lpstr>Lab 1</vt:lpstr>
      <vt:lpstr>The steps of installing ubuntu on virtual box</vt:lpstr>
      <vt:lpstr>新增</vt:lpstr>
      <vt:lpstr>Setup memory size</vt:lpstr>
      <vt:lpstr>Setup HD size</vt:lpstr>
      <vt:lpstr>設定硬碟型態</vt:lpstr>
      <vt:lpstr>PowerPoint 簡報</vt:lpstr>
      <vt:lpstr>PowerPoint 簡報</vt:lpstr>
      <vt:lpstr>PowerPoint 簡報</vt:lpstr>
      <vt:lpstr>PowerPoint 簡報</vt:lpstr>
      <vt:lpstr>PowerPoint 簡報</vt:lpstr>
      <vt:lpstr>PowerPoint 簡報</vt:lpstr>
      <vt:lpstr>Terminal</vt:lpstr>
      <vt:lpstr>Lab1</vt:lpstr>
      <vt:lpstr>編譯與連結 C 程式 </vt:lpstr>
      <vt:lpstr>PowerPoint 簡報</vt:lpstr>
      <vt:lpstr>GCC 常用參數</vt:lpstr>
      <vt:lpstr>PowerPoint 簡報</vt:lpstr>
      <vt:lpstr>定義巨集（Macro）</vt:lpstr>
      <vt:lpstr>PowerPoint 簡報</vt:lpstr>
      <vt:lpstr>最佳化</vt:lpstr>
      <vt:lpstr>PowerPoint 簡報</vt:lpstr>
      <vt:lpstr>PowerPoint 簡報</vt:lpstr>
      <vt:lpstr>PowerPoint 簡報</vt:lpstr>
      <vt:lpstr>PowerPoint 簡報</vt:lpstr>
      <vt:lpstr>什麼是 Linux？ </vt:lpstr>
      <vt:lpstr>Linux Distributions</vt:lpstr>
      <vt:lpstr>Why Linux?</vt:lpstr>
      <vt:lpstr>Linux系統結構</vt:lpstr>
      <vt:lpstr>Linux from Users’ Perspective</vt:lpstr>
      <vt:lpstr>Directory Structure</vt:lpstr>
      <vt:lpstr>Directory Structure</vt:lpstr>
      <vt:lpstr>Linux 檔案系統架構 </vt:lpstr>
      <vt:lpstr>PowerPoint 簡報</vt:lpstr>
      <vt:lpstr>PowerPoint 簡報</vt:lpstr>
      <vt:lpstr>Other Things to Know</vt:lpstr>
      <vt:lpstr>Basic Commands</vt:lpstr>
      <vt:lpstr>Basic Commands</vt:lpstr>
      <vt:lpstr>Basic Commands</vt:lpstr>
      <vt:lpstr>Relative and Absolute Path</vt:lpstr>
      <vt:lpstr>檔案與目錄管理指令</vt:lpstr>
      <vt:lpstr>PowerPoint 簡報</vt:lpstr>
      <vt:lpstr>PowerPoint 簡報</vt:lpstr>
      <vt:lpstr>PowerPoint 簡報</vt:lpstr>
      <vt:lpstr>編輯文字檔案: vim </vt:lpstr>
      <vt:lpstr>PowerPoint 簡報</vt:lpstr>
      <vt:lpstr>PowerPoint 簡報</vt:lpstr>
      <vt:lpstr>PowerPoint 簡報</vt:lpstr>
      <vt:lpstr>PowerPoint 簡報</vt:lpstr>
      <vt:lpstr>PowerPoint 簡報</vt:lpstr>
      <vt:lpstr>PowerPoint 簡報</vt:lpstr>
      <vt:lpstr>檔案權限設定(Permission) </vt:lpstr>
      <vt:lpstr>PowerPoint 簡報</vt:lpstr>
      <vt:lpstr>PowerPoint 簡報</vt:lpstr>
      <vt:lpstr>PowerPoint 簡報</vt:lpstr>
      <vt:lpstr>系統管理 </vt:lpstr>
      <vt:lpstr>套件管理 </vt:lpstr>
      <vt:lpstr>網際網路相關操作 </vt:lpstr>
      <vt:lpstr>工作控制job control</vt:lpstr>
      <vt:lpstr>Example</vt:lpstr>
      <vt:lpstr>history 的運用與設定</vt:lpstr>
      <vt:lpstr>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Parallel Computing  Part I – Parallel Computers</dc:title>
  <dc:creator>brucelin</dc:creator>
  <cp:lastModifiedBy>Brucelin</cp:lastModifiedBy>
  <cp:revision>163</cp:revision>
  <dcterms:created xsi:type="dcterms:W3CDTF">2019-02-18T00:54:15Z</dcterms:created>
  <dcterms:modified xsi:type="dcterms:W3CDTF">2022-02-22T03:42:05Z</dcterms:modified>
</cp:coreProperties>
</file>